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61" r:id="rId3"/>
    <p:sldId id="262" r:id="rId4"/>
    <p:sldId id="263" r:id="rId5"/>
    <p:sldId id="264" r:id="rId6"/>
    <p:sldId id="302" r:id="rId7"/>
    <p:sldId id="266" r:id="rId8"/>
    <p:sldId id="291" r:id="rId9"/>
    <p:sldId id="298" r:id="rId10"/>
    <p:sldId id="272" r:id="rId11"/>
    <p:sldId id="303" r:id="rId12"/>
    <p:sldId id="282" r:id="rId13"/>
    <p:sldId id="310" r:id="rId14"/>
    <p:sldId id="312" r:id="rId15"/>
    <p:sldId id="304" r:id="rId16"/>
    <p:sldId id="313" r:id="rId17"/>
    <p:sldId id="288" r:id="rId18"/>
    <p:sldId id="285" r:id="rId19"/>
    <p:sldId id="287" r:id="rId20"/>
    <p:sldId id="277" r:id="rId21"/>
    <p:sldId id="311" r:id="rId22"/>
    <p:sldId id="297" r:id="rId23"/>
    <p:sldId id="293" r:id="rId24"/>
    <p:sldId id="294" r:id="rId25"/>
    <p:sldId id="307" r:id="rId26"/>
    <p:sldId id="292" r:id="rId27"/>
    <p:sldId id="278" r:id="rId28"/>
    <p:sldId id="279" r:id="rId29"/>
    <p:sldId id="276" r:id="rId30"/>
    <p:sldId id="281" r:id="rId31"/>
    <p:sldId id="305" r:id="rId32"/>
    <p:sldId id="30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2"/>
    <a:srgbClr val="D6D7D2"/>
    <a:srgbClr val="B1AE9F"/>
    <a:srgbClr val="ECD063"/>
    <a:srgbClr val="EAECEB"/>
    <a:srgbClr val="965B43"/>
    <a:srgbClr val="F1EEE7"/>
    <a:srgbClr val="FFC000"/>
    <a:srgbClr val="FDFDFD"/>
    <a:srgbClr val="DBD7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878" autoAdjust="0"/>
  </p:normalViewPr>
  <p:slideViewPr>
    <p:cSldViewPr snapToGrid="0">
      <p:cViewPr varScale="1">
        <p:scale>
          <a:sx n="60" d="100"/>
          <a:sy n="60" d="100"/>
        </p:scale>
        <p:origin x="2126" y="48"/>
      </p:cViewPr>
      <p:guideLst>
        <p:guide orient="horz" pos="2160"/>
        <p:guide pos="2880"/>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F:\carlibratio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F:\carlibratio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F:\carlibration.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F:\carlibr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marker>
            <c:symbol val="none"/>
          </c:marker>
          <c:val>
            <c:numRef>
              <c:f>変位２!$A$1:$A$467</c:f>
              <c:numCache>
                <c:formatCode>General</c:formatCode>
                <c:ptCount val="467"/>
                <c:pt idx="0" formatCode="0.00E+00">
                  <c:v>7.0560000000000002E-5</c:v>
                </c:pt>
                <c:pt idx="1">
                  <c:v>2.29319999999999E-4</c:v>
                </c:pt>
                <c:pt idx="2">
                  <c:v>4.85099999999999E-4</c:v>
                </c:pt>
                <c:pt idx="3">
                  <c:v>8.7317999999999901E-4</c:v>
                </c:pt>
                <c:pt idx="4">
                  <c:v>1.4111999999999901E-3</c:v>
                </c:pt>
                <c:pt idx="5">
                  <c:v>2.04623999999999E-3</c:v>
                </c:pt>
                <c:pt idx="6">
                  <c:v>2.8047599999999899E-3</c:v>
                </c:pt>
                <c:pt idx="7">
                  <c:v>3.6338399999999902E-3</c:v>
                </c:pt>
                <c:pt idx="8">
                  <c:v>4.5334799999999899E-3</c:v>
                </c:pt>
                <c:pt idx="9">
                  <c:v>5.54777999999999E-3</c:v>
                </c:pt>
                <c:pt idx="10">
                  <c:v>6.7384799999999998E-3</c:v>
                </c:pt>
                <c:pt idx="11">
                  <c:v>8.0879400000000001E-3</c:v>
                </c:pt>
                <c:pt idx="12">
                  <c:v>9.5697000000000004E-3</c:v>
                </c:pt>
                <c:pt idx="13">
                  <c:v>1.1086739999999999E-2</c:v>
                </c:pt>
                <c:pt idx="14">
                  <c:v>1.25685E-2</c:v>
                </c:pt>
                <c:pt idx="15">
                  <c:v>1.3979699999999999E-2</c:v>
                </c:pt>
                <c:pt idx="16">
                  <c:v>1.5302700000000001E-2</c:v>
                </c:pt>
                <c:pt idx="17">
                  <c:v>1.6466939999999999E-2</c:v>
                </c:pt>
                <c:pt idx="18">
                  <c:v>1.7278379999999999E-2</c:v>
                </c:pt>
                <c:pt idx="19">
                  <c:v>1.7666459999999998E-2</c:v>
                </c:pt>
                <c:pt idx="20">
                  <c:v>1.7384219999999999E-2</c:v>
                </c:pt>
                <c:pt idx="21">
                  <c:v>1.6202339999999999E-2</c:v>
                </c:pt>
                <c:pt idx="22">
                  <c:v>1.39091399999999E-2</c:v>
                </c:pt>
                <c:pt idx="23">
                  <c:v>1.04693399999999E-2</c:v>
                </c:pt>
                <c:pt idx="24">
                  <c:v>6.0152399999999903E-3</c:v>
                </c:pt>
                <c:pt idx="25">
                  <c:v>7.3205999999999705E-4</c:v>
                </c:pt>
                <c:pt idx="26">
                  <c:v>-5.4243E-3</c:v>
                </c:pt>
                <c:pt idx="27">
                  <c:v>-1.2453840000000001E-2</c:v>
                </c:pt>
                <c:pt idx="28">
                  <c:v>-2.0303640000000001E-2</c:v>
                </c:pt>
                <c:pt idx="29">
                  <c:v>-2.8894320000000001E-2</c:v>
                </c:pt>
                <c:pt idx="30">
                  <c:v>-3.8040659999999997E-2</c:v>
                </c:pt>
                <c:pt idx="31">
                  <c:v>-4.7381039999999999E-2</c:v>
                </c:pt>
                <c:pt idx="32">
                  <c:v>-5.6809619999999998E-2</c:v>
                </c:pt>
                <c:pt idx="33">
                  <c:v>-6.6070619999999997E-2</c:v>
                </c:pt>
                <c:pt idx="34">
                  <c:v>-7.5084659999999998E-2</c:v>
                </c:pt>
                <c:pt idx="35">
                  <c:v>-8.3798819999999996E-2</c:v>
                </c:pt>
                <c:pt idx="36">
                  <c:v>-9.2133720000000002E-2</c:v>
                </c:pt>
                <c:pt idx="37">
                  <c:v>-9.9745379999999995E-2</c:v>
                </c:pt>
                <c:pt idx="38">
                  <c:v>-0.10661616</c:v>
                </c:pt>
                <c:pt idx="39">
                  <c:v>-0.11283426000000001</c:v>
                </c:pt>
                <c:pt idx="40">
                  <c:v>-0.1186731</c:v>
                </c:pt>
                <c:pt idx="41">
                  <c:v>-0.12422088000000001</c:v>
                </c:pt>
                <c:pt idx="42">
                  <c:v>-0.12944232</c:v>
                </c:pt>
                <c:pt idx="43">
                  <c:v>-0.13431978</c:v>
                </c:pt>
                <c:pt idx="44">
                  <c:v>-0.1388268</c:v>
                </c:pt>
                <c:pt idx="45">
                  <c:v>-0.14311331999999999</c:v>
                </c:pt>
                <c:pt idx="46">
                  <c:v>-0.14708231999999999</c:v>
                </c:pt>
                <c:pt idx="47">
                  <c:v>-0.15064559999999999</c:v>
                </c:pt>
                <c:pt idx="48">
                  <c:v>-0.15362676</c:v>
                </c:pt>
                <c:pt idx="49">
                  <c:v>-0.15582293999999999</c:v>
                </c:pt>
                <c:pt idx="50">
                  <c:v>-0.15719886</c:v>
                </c:pt>
                <c:pt idx="51">
                  <c:v>-0.15767513999999999</c:v>
                </c:pt>
                <c:pt idx="52">
                  <c:v>-0.15704009999999999</c:v>
                </c:pt>
                <c:pt idx="53">
                  <c:v>-0.15532019999999999</c:v>
                </c:pt>
                <c:pt idx="54">
                  <c:v>-0.15264774</c:v>
                </c:pt>
                <c:pt idx="55">
                  <c:v>-0.14921676</c:v>
                </c:pt>
                <c:pt idx="56">
                  <c:v>-0.14507136000000001</c:v>
                </c:pt>
                <c:pt idx="57">
                  <c:v>-0.14029974000000001</c:v>
                </c:pt>
                <c:pt idx="58">
                  <c:v>-0.13491072000000001</c:v>
                </c:pt>
                <c:pt idx="59">
                  <c:v>-0.12886902</c:v>
                </c:pt>
                <c:pt idx="60">
                  <c:v>-0.12226284</c:v>
                </c:pt>
                <c:pt idx="61">
                  <c:v>-0.11465118000000001</c:v>
                </c:pt>
                <c:pt idx="62">
                  <c:v>-0.10613106</c:v>
                </c:pt>
                <c:pt idx="63">
                  <c:v>-9.6764219999999998E-2</c:v>
                </c:pt>
                <c:pt idx="64">
                  <c:v>-8.6471279999999998E-2</c:v>
                </c:pt>
                <c:pt idx="65">
                  <c:v>-7.5305159999999996E-2</c:v>
                </c:pt>
                <c:pt idx="66">
                  <c:v>-6.3239400000000001E-2</c:v>
                </c:pt>
                <c:pt idx="67">
                  <c:v>-5.0415120000000001E-2</c:v>
                </c:pt>
                <c:pt idx="68">
                  <c:v>-3.688524E-2</c:v>
                </c:pt>
                <c:pt idx="69">
                  <c:v>-2.2843800000000001E-2</c:v>
                </c:pt>
                <c:pt idx="70">
                  <c:v>-8.4231000000000202E-3</c:v>
                </c:pt>
                <c:pt idx="71">
                  <c:v>6.2710199999999701E-3</c:v>
                </c:pt>
                <c:pt idx="72">
                  <c:v>2.1062159999999899E-2</c:v>
                </c:pt>
                <c:pt idx="73">
                  <c:v>3.56768999999999E-2</c:v>
                </c:pt>
                <c:pt idx="74">
                  <c:v>5.0168159999999899E-2</c:v>
                </c:pt>
                <c:pt idx="75">
                  <c:v>6.4324259999999994E-2</c:v>
                </c:pt>
                <c:pt idx="76">
                  <c:v>7.8048179999999995E-2</c:v>
                </c:pt>
                <c:pt idx="77">
                  <c:v>9.1569239999999996E-2</c:v>
                </c:pt>
                <c:pt idx="78">
                  <c:v>0.10476396</c:v>
                </c:pt>
                <c:pt idx="79">
                  <c:v>0.11760588</c:v>
                </c:pt>
                <c:pt idx="80">
                  <c:v>0.1298745</c:v>
                </c:pt>
                <c:pt idx="81">
                  <c:v>0.14131404</c:v>
                </c:pt>
                <c:pt idx="82">
                  <c:v>0.15175691999999999</c:v>
                </c:pt>
                <c:pt idx="83">
                  <c:v>0.16116786</c:v>
                </c:pt>
                <c:pt idx="84">
                  <c:v>0.16949394000000001</c:v>
                </c:pt>
                <c:pt idx="85">
                  <c:v>0.17692037999999999</c:v>
                </c:pt>
                <c:pt idx="86">
                  <c:v>0.18358830000000001</c:v>
                </c:pt>
                <c:pt idx="87">
                  <c:v>0.18990341999999999</c:v>
                </c:pt>
                <c:pt idx="88">
                  <c:v>0.19615679999999999</c:v>
                </c:pt>
                <c:pt idx="89">
                  <c:v>0.20247192</c:v>
                </c:pt>
                <c:pt idx="90">
                  <c:v>0.20897225999999999</c:v>
                </c:pt>
                <c:pt idx="91">
                  <c:v>0.21558726</c:v>
                </c:pt>
                <c:pt idx="92">
                  <c:v>0.22229927999999999</c:v>
                </c:pt>
                <c:pt idx="93">
                  <c:v>0.22892309999999999</c:v>
                </c:pt>
                <c:pt idx="94">
                  <c:v>0.23528231999999999</c:v>
                </c:pt>
                <c:pt idx="95">
                  <c:v>0.24116525999999999</c:v>
                </c:pt>
                <c:pt idx="96">
                  <c:v>0.24646608</c:v>
                </c:pt>
                <c:pt idx="97">
                  <c:v>0.25122006000000002</c:v>
                </c:pt>
                <c:pt idx="98">
                  <c:v>0.25547130000000001</c:v>
                </c:pt>
                <c:pt idx="99">
                  <c:v>0.25926389999999999</c:v>
                </c:pt>
                <c:pt idx="100">
                  <c:v>0.26240382000000001</c:v>
                </c:pt>
                <c:pt idx="101">
                  <c:v>0.26480285999999997</c:v>
                </c:pt>
                <c:pt idx="102">
                  <c:v>0.26654921999999998</c:v>
                </c:pt>
                <c:pt idx="103">
                  <c:v>0.26783694000000002</c:v>
                </c:pt>
                <c:pt idx="104">
                  <c:v>0.26890416</c:v>
                </c:pt>
                <c:pt idx="105">
                  <c:v>0.26975088000000003</c:v>
                </c:pt>
                <c:pt idx="106">
                  <c:v>0.27019188</c:v>
                </c:pt>
                <c:pt idx="107">
                  <c:v>0.27056232000000002</c:v>
                </c:pt>
                <c:pt idx="108">
                  <c:v>0.27073871999999999</c:v>
                </c:pt>
                <c:pt idx="109">
                  <c:v>0.27085337999999998</c:v>
                </c:pt>
                <c:pt idx="110">
                  <c:v>0.27117089999999999</c:v>
                </c:pt>
                <c:pt idx="111">
                  <c:v>0.27271440000000002</c:v>
                </c:pt>
                <c:pt idx="112">
                  <c:v>0.27536922000000003</c:v>
                </c:pt>
                <c:pt idx="113">
                  <c:v>0.27917945999999999</c:v>
                </c:pt>
                <c:pt idx="114">
                  <c:v>0.28412747999999999</c:v>
                </c:pt>
                <c:pt idx="115">
                  <c:v>0.2901339</c:v>
                </c:pt>
                <c:pt idx="116">
                  <c:v>0.29724282000000002</c:v>
                </c:pt>
                <c:pt idx="117">
                  <c:v>0.30547187999999997</c:v>
                </c:pt>
                <c:pt idx="118">
                  <c:v>0.31472406000000003</c:v>
                </c:pt>
                <c:pt idx="119">
                  <c:v>0.32514048000000001</c:v>
                </c:pt>
                <c:pt idx="120">
                  <c:v>0.33655355999999997</c:v>
                </c:pt>
                <c:pt idx="121">
                  <c:v>0.34872515999999998</c:v>
                </c:pt>
                <c:pt idx="122">
                  <c:v>0.36152297999999999</c:v>
                </c:pt>
                <c:pt idx="123">
                  <c:v>0.37516751999999998</c:v>
                </c:pt>
                <c:pt idx="124">
                  <c:v>0.38967642000000002</c:v>
                </c:pt>
                <c:pt idx="125">
                  <c:v>0.40498793999999999</c:v>
                </c:pt>
                <c:pt idx="126">
                  <c:v>0.42105798</c:v>
                </c:pt>
                <c:pt idx="127">
                  <c:v>0.43789536000000001</c:v>
                </c:pt>
                <c:pt idx="128">
                  <c:v>0.45558828000000001</c:v>
                </c:pt>
                <c:pt idx="129">
                  <c:v>0.47441897999999999</c:v>
                </c:pt>
                <c:pt idx="130">
                  <c:v>0.49468733999999998</c:v>
                </c:pt>
                <c:pt idx="131">
                  <c:v>0.51637571999999998</c:v>
                </c:pt>
                <c:pt idx="132">
                  <c:v>0.53939592000000003</c:v>
                </c:pt>
                <c:pt idx="133">
                  <c:v>0.56367738000000001</c:v>
                </c:pt>
                <c:pt idx="134">
                  <c:v>0.58931712000000003</c:v>
                </c:pt>
                <c:pt idx="135">
                  <c:v>0.61600644000000004</c:v>
                </c:pt>
                <c:pt idx="136">
                  <c:v>0.64336607999999995</c:v>
                </c:pt>
                <c:pt idx="137">
                  <c:v>0.67160772000000002</c:v>
                </c:pt>
                <c:pt idx="138">
                  <c:v>0.70046675999999997</c:v>
                </c:pt>
                <c:pt idx="139">
                  <c:v>0.72977561999999996</c:v>
                </c:pt>
                <c:pt idx="140">
                  <c:v>0.75979008000000003</c:v>
                </c:pt>
                <c:pt idx="141">
                  <c:v>0.79024554000000002</c:v>
                </c:pt>
                <c:pt idx="142">
                  <c:v>0.82086857999999996</c:v>
                </c:pt>
                <c:pt idx="143">
                  <c:v>0.85129758</c:v>
                </c:pt>
                <c:pt idx="144">
                  <c:v>0.88146197999999998</c:v>
                </c:pt>
                <c:pt idx="145">
                  <c:v>0.91130886</c:v>
                </c:pt>
                <c:pt idx="146">
                  <c:v>0.94061771999999999</c:v>
                </c:pt>
                <c:pt idx="147">
                  <c:v>0.96915923999999998</c:v>
                </c:pt>
                <c:pt idx="148">
                  <c:v>0.99699515999999999</c:v>
                </c:pt>
                <c:pt idx="149">
                  <c:v>1.02401082</c:v>
                </c:pt>
                <c:pt idx="150">
                  <c:v>1.05022386</c:v>
                </c:pt>
                <c:pt idx="151">
                  <c:v>1.07567838</c:v>
                </c:pt>
                <c:pt idx="152">
                  <c:v>1.1003479199999999</c:v>
                </c:pt>
                <c:pt idx="153">
                  <c:v>1.1243118599999999</c:v>
                </c:pt>
                <c:pt idx="154">
                  <c:v>1.1476143000000001</c:v>
                </c:pt>
                <c:pt idx="155">
                  <c:v>1.17031698</c:v>
                </c:pt>
                <c:pt idx="156">
                  <c:v>1.1924287200000001</c:v>
                </c:pt>
                <c:pt idx="157">
                  <c:v>1.2142582200000001</c:v>
                </c:pt>
                <c:pt idx="158">
                  <c:v>1.23599952</c:v>
                </c:pt>
                <c:pt idx="159">
                  <c:v>1.2579172199999999</c:v>
                </c:pt>
                <c:pt idx="160">
                  <c:v>1.2800024999999999</c:v>
                </c:pt>
                <c:pt idx="161">
                  <c:v>1.3021495199999999</c:v>
                </c:pt>
                <c:pt idx="162">
                  <c:v>1.3242788999999999</c:v>
                </c:pt>
                <c:pt idx="163">
                  <c:v>1.3460819399999999</c:v>
                </c:pt>
                <c:pt idx="164">
                  <c:v>1.36729404</c:v>
                </c:pt>
                <c:pt idx="165">
                  <c:v>1.38777408</c:v>
                </c:pt>
                <c:pt idx="166">
                  <c:v>1.40752206</c:v>
                </c:pt>
                <c:pt idx="167">
                  <c:v>1.42644978</c:v>
                </c:pt>
                <c:pt idx="168">
                  <c:v>1.4444602200000001</c:v>
                </c:pt>
                <c:pt idx="169">
                  <c:v>1.4614739999999999</c:v>
                </c:pt>
                <c:pt idx="170">
                  <c:v>1.47736764</c:v>
                </c:pt>
                <c:pt idx="171">
                  <c:v>1.49218524</c:v>
                </c:pt>
                <c:pt idx="172">
                  <c:v>1.50611202</c:v>
                </c:pt>
                <c:pt idx="173">
                  <c:v>1.5192538200000001</c:v>
                </c:pt>
                <c:pt idx="174">
                  <c:v>1.53217512</c:v>
                </c:pt>
                <c:pt idx="175">
                  <c:v>1.5449112</c:v>
                </c:pt>
                <c:pt idx="176">
                  <c:v>1.557612</c:v>
                </c:pt>
                <c:pt idx="177">
                  <c:v>1.5703568999999999</c:v>
                </c:pt>
                <c:pt idx="178">
                  <c:v>1.58356926</c:v>
                </c:pt>
                <c:pt idx="179">
                  <c:v>1.5974695800000001</c:v>
                </c:pt>
                <c:pt idx="180">
                  <c:v>1.6123048200000001</c:v>
                </c:pt>
                <c:pt idx="181">
                  <c:v>1.62842778</c:v>
                </c:pt>
                <c:pt idx="182">
                  <c:v>1.6457149799999999</c:v>
                </c:pt>
                <c:pt idx="183">
                  <c:v>1.6641752400000001</c:v>
                </c:pt>
                <c:pt idx="184">
                  <c:v>1.6839232200000001</c:v>
                </c:pt>
                <c:pt idx="185">
                  <c:v>1.70465022</c:v>
                </c:pt>
                <c:pt idx="186">
                  <c:v>1.726515</c:v>
                </c:pt>
                <c:pt idx="187">
                  <c:v>1.74965868</c:v>
                </c:pt>
                <c:pt idx="188">
                  <c:v>1.7739401400000001</c:v>
                </c:pt>
                <c:pt idx="189">
                  <c:v>1.7993505599999999</c:v>
                </c:pt>
                <c:pt idx="190">
                  <c:v>1.8259340399999999</c:v>
                </c:pt>
                <c:pt idx="191">
                  <c:v>1.8537787800000001</c:v>
                </c:pt>
                <c:pt idx="192">
                  <c:v>1.8829818</c:v>
                </c:pt>
                <c:pt idx="193">
                  <c:v>1.9136224799999999</c:v>
                </c:pt>
                <c:pt idx="194">
                  <c:v>1.9455949800000001</c:v>
                </c:pt>
                <c:pt idx="195">
                  <c:v>1.97884638</c:v>
                </c:pt>
                <c:pt idx="196">
                  <c:v>2.0134472400000001</c:v>
                </c:pt>
                <c:pt idx="197">
                  <c:v>2.04924762</c:v>
                </c:pt>
                <c:pt idx="198">
                  <c:v>2.0861505</c:v>
                </c:pt>
                <c:pt idx="199">
                  <c:v>2.1242881800000002</c:v>
                </c:pt>
                <c:pt idx="200">
                  <c:v>2.1639076199999998</c:v>
                </c:pt>
                <c:pt idx="201">
                  <c:v>2.2054321799999999</c:v>
                </c:pt>
                <c:pt idx="202">
                  <c:v>2.2491793800000002</c:v>
                </c:pt>
                <c:pt idx="203">
                  <c:v>2.2951756799999998</c:v>
                </c:pt>
                <c:pt idx="204">
                  <c:v>2.3433858000000001</c:v>
                </c:pt>
                <c:pt idx="205">
                  <c:v>2.3934304800000001</c:v>
                </c:pt>
                <c:pt idx="206">
                  <c:v>2.4453185400000002</c:v>
                </c:pt>
                <c:pt idx="207">
                  <c:v>2.4987501000000001</c:v>
                </c:pt>
                <c:pt idx="208">
                  <c:v>2.5534164600000002</c:v>
                </c:pt>
                <c:pt idx="209">
                  <c:v>2.6090618399999999</c:v>
                </c:pt>
                <c:pt idx="210">
                  <c:v>2.66545692</c:v>
                </c:pt>
                <c:pt idx="211">
                  <c:v>2.7223370999999998</c:v>
                </c:pt>
                <c:pt idx="212">
                  <c:v>2.7792878399999998</c:v>
                </c:pt>
                <c:pt idx="213">
                  <c:v>2.8366619399999999</c:v>
                </c:pt>
                <c:pt idx="214">
                  <c:v>2.89483866</c:v>
                </c:pt>
                <c:pt idx="215">
                  <c:v>2.9532446999999999</c:v>
                </c:pt>
                <c:pt idx="216">
                  <c:v>3.01109508</c:v>
                </c:pt>
                <c:pt idx="217">
                  <c:v>3.0685750199999999</c:v>
                </c:pt>
                <c:pt idx="218">
                  <c:v>3.1259050199999998</c:v>
                </c:pt>
                <c:pt idx="219">
                  <c:v>3.1827322800000002</c:v>
                </c:pt>
                <c:pt idx="220">
                  <c:v>3.2388186600000002</c:v>
                </c:pt>
                <c:pt idx="221">
                  <c:v>3.2938025400000002</c:v>
                </c:pt>
                <c:pt idx="222">
                  <c:v>3.3474987</c:v>
                </c:pt>
                <c:pt idx="223">
                  <c:v>3.3998542199999999</c:v>
                </c:pt>
                <c:pt idx="224">
                  <c:v>3.450825</c:v>
                </c:pt>
                <c:pt idx="225">
                  <c:v>3.5006403599999998</c:v>
                </c:pt>
                <c:pt idx="226">
                  <c:v>3.54944142</c:v>
                </c:pt>
                <c:pt idx="227">
                  <c:v>3.5975368799999998</c:v>
                </c:pt>
                <c:pt idx="228">
                  <c:v>3.6451296000000002</c:v>
                </c:pt>
                <c:pt idx="229">
                  <c:v>3.6923518799999999</c:v>
                </c:pt>
                <c:pt idx="230">
                  <c:v>3.7393536599999999</c:v>
                </c:pt>
                <c:pt idx="231">
                  <c:v>3.7862760600000001</c:v>
                </c:pt>
                <c:pt idx="232">
                  <c:v>3.8331808199999999</c:v>
                </c:pt>
                <c:pt idx="233">
                  <c:v>3.8798827199999999</c:v>
                </c:pt>
                <c:pt idx="234">
                  <c:v>3.92632884</c:v>
                </c:pt>
                <c:pt idx="235">
                  <c:v>3.9724133400000001</c:v>
                </c:pt>
                <c:pt idx="236">
                  <c:v>4.0181185800000003</c:v>
                </c:pt>
                <c:pt idx="237">
                  <c:v>4.0634622</c:v>
                </c:pt>
                <c:pt idx="238">
                  <c:v>4.1084442000000001</c:v>
                </c:pt>
                <c:pt idx="239">
                  <c:v>4.1530028400000001</c:v>
                </c:pt>
                <c:pt idx="240">
                  <c:v>4.1972616</c:v>
                </c:pt>
                <c:pt idx="241">
                  <c:v>4.2410705399999999</c:v>
                </c:pt>
                <c:pt idx="242">
                  <c:v>4.2841386000000004</c:v>
                </c:pt>
                <c:pt idx="243">
                  <c:v>4.3262893800000004</c:v>
                </c:pt>
                <c:pt idx="244">
                  <c:v>4.3674699600000002</c:v>
                </c:pt>
                <c:pt idx="245">
                  <c:v>4.40784792</c:v>
                </c:pt>
                <c:pt idx="246">
                  <c:v>4.4476437600000001</c:v>
                </c:pt>
                <c:pt idx="247">
                  <c:v>4.4870691599999999</c:v>
                </c:pt>
                <c:pt idx="248">
                  <c:v>4.5262475999999996</c:v>
                </c:pt>
                <c:pt idx="249">
                  <c:v>4.565232</c:v>
                </c:pt>
                <c:pt idx="250">
                  <c:v>4.6040400000000004</c:v>
                </c:pt>
                <c:pt idx="251">
                  <c:v>4.6428832800000004</c:v>
                </c:pt>
                <c:pt idx="252">
                  <c:v>4.6819911599999999</c:v>
                </c:pt>
                <c:pt idx="253">
                  <c:v>4.7215223999999996</c:v>
                </c:pt>
                <c:pt idx="254">
                  <c:v>4.7618121599999998</c:v>
                </c:pt>
                <c:pt idx="255">
                  <c:v>4.8030632999999998</c:v>
                </c:pt>
                <c:pt idx="256">
                  <c:v>4.8455051400000002</c:v>
                </c:pt>
                <c:pt idx="257">
                  <c:v>4.8891729599999998</c:v>
                </c:pt>
                <c:pt idx="258">
                  <c:v>4.9341108599999997</c:v>
                </c:pt>
                <c:pt idx="259">
                  <c:v>4.98023946</c:v>
                </c:pt>
                <c:pt idx="260">
                  <c:v>5.0275587599999998</c:v>
                </c:pt>
                <c:pt idx="261">
                  <c:v>5.07594528</c:v>
                </c:pt>
                <c:pt idx="262">
                  <c:v>5.1253372800000001</c:v>
                </c:pt>
                <c:pt idx="263">
                  <c:v>5.1754260600000004</c:v>
                </c:pt>
                <c:pt idx="264">
                  <c:v>5.2259470200000004</c:v>
                </c:pt>
                <c:pt idx="265">
                  <c:v>5.2769530800000002</c:v>
                </c:pt>
                <c:pt idx="266">
                  <c:v>5.3285500800000003</c:v>
                </c:pt>
                <c:pt idx="267">
                  <c:v>5.3807909399999998</c:v>
                </c:pt>
                <c:pt idx="268">
                  <c:v>5.43394026</c:v>
                </c:pt>
                <c:pt idx="269">
                  <c:v>5.4880862400000003</c:v>
                </c:pt>
                <c:pt idx="270">
                  <c:v>5.5432465200000003</c:v>
                </c:pt>
                <c:pt idx="271">
                  <c:v>5.5993858200000002</c:v>
                </c:pt>
                <c:pt idx="272">
                  <c:v>5.6562659999999996</c:v>
                </c:pt>
                <c:pt idx="273">
                  <c:v>5.7136224599999998</c:v>
                </c:pt>
                <c:pt idx="274">
                  <c:v>5.7714552000000001</c:v>
                </c:pt>
                <c:pt idx="275">
                  <c:v>5.8297289399999999</c:v>
                </c:pt>
                <c:pt idx="276">
                  <c:v>5.8884877800000002</c:v>
                </c:pt>
                <c:pt idx="277">
                  <c:v>5.9480139599999999</c:v>
                </c:pt>
                <c:pt idx="278">
                  <c:v>6.0085985400000004</c:v>
                </c:pt>
                <c:pt idx="279">
                  <c:v>6.0706296000000002</c:v>
                </c:pt>
                <c:pt idx="280">
                  <c:v>6.1344952199999998</c:v>
                </c:pt>
                <c:pt idx="281">
                  <c:v>6.2002395000000003</c:v>
                </c:pt>
                <c:pt idx="282">
                  <c:v>6.2679859200000001</c:v>
                </c:pt>
                <c:pt idx="283">
                  <c:v>6.3375404399999997</c:v>
                </c:pt>
                <c:pt idx="284">
                  <c:v>6.4085679000000004</c:v>
                </c:pt>
                <c:pt idx="285">
                  <c:v>6.4810242000000002</c:v>
                </c:pt>
                <c:pt idx="286">
                  <c:v>6.5546447399999996</c:v>
                </c:pt>
                <c:pt idx="287">
                  <c:v>6.6288297600000003</c:v>
                </c:pt>
                <c:pt idx="288">
                  <c:v>6.7032617400000003</c:v>
                </c:pt>
                <c:pt idx="289">
                  <c:v>6.7786109999999997</c:v>
                </c:pt>
                <c:pt idx="290">
                  <c:v>6.8541719399999996</c:v>
                </c:pt>
                <c:pt idx="291">
                  <c:v>6.9297152400000002</c:v>
                </c:pt>
                <c:pt idx="292">
                  <c:v>7.0050909600000004</c:v>
                </c:pt>
                <c:pt idx="293">
                  <c:v>7.0805195999999997</c:v>
                </c:pt>
                <c:pt idx="294">
                  <c:v>7.1554896000000001</c:v>
                </c:pt>
                <c:pt idx="295">
                  <c:v>7.2296393400000003</c:v>
                </c:pt>
                <c:pt idx="296">
                  <c:v>7.3026954000000002</c:v>
                </c:pt>
                <c:pt idx="297">
                  <c:v>7.3747018799999999</c:v>
                </c:pt>
                <c:pt idx="298">
                  <c:v>7.4457028799999998</c:v>
                </c:pt>
                <c:pt idx="299">
                  <c:v>7.5152044800000004</c:v>
                </c:pt>
                <c:pt idx="300">
                  <c:v>7.5831008400000002</c:v>
                </c:pt>
                <c:pt idx="301">
                  <c:v>7.6497800399999996</c:v>
                </c:pt>
                <c:pt idx="302">
                  <c:v>7.7157095399999998</c:v>
                </c:pt>
                <c:pt idx="303">
                  <c:v>7.7810921999999998</c:v>
                </c:pt>
                <c:pt idx="304">
                  <c:v>7.8455752199999997</c:v>
                </c:pt>
                <c:pt idx="305">
                  <c:v>7.9090880400000003</c:v>
                </c:pt>
                <c:pt idx="306">
                  <c:v>7.97149836</c:v>
                </c:pt>
                <c:pt idx="307">
                  <c:v>8.0329473</c:v>
                </c:pt>
                <c:pt idx="308">
                  <c:v>8.0937259200000007</c:v>
                </c:pt>
                <c:pt idx="309">
                  <c:v>8.1540723600000007</c:v>
                </c:pt>
                <c:pt idx="310">
                  <c:v>8.2141894799999999</c:v>
                </c:pt>
                <c:pt idx="311">
                  <c:v>8.2741390199999998</c:v>
                </c:pt>
                <c:pt idx="312">
                  <c:v>8.3339650800000005</c:v>
                </c:pt>
                <c:pt idx="313">
                  <c:v>8.3936500200000008</c:v>
                </c:pt>
                <c:pt idx="314">
                  <c:v>8.4531056400000004</c:v>
                </c:pt>
                <c:pt idx="315">
                  <c:v>8.5123054800000002</c:v>
                </c:pt>
                <c:pt idx="316">
                  <c:v>8.5710202199999994</c:v>
                </c:pt>
                <c:pt idx="317">
                  <c:v>8.6290911000000001</c:v>
                </c:pt>
                <c:pt idx="318">
                  <c:v>8.6863858199999999</c:v>
                </c:pt>
                <c:pt idx="319">
                  <c:v>8.7427897199999993</c:v>
                </c:pt>
                <c:pt idx="320">
                  <c:v>8.7983645399999997</c:v>
                </c:pt>
                <c:pt idx="321">
                  <c:v>8.8531279200000004</c:v>
                </c:pt>
                <c:pt idx="322">
                  <c:v>8.9074855799999995</c:v>
                </c:pt>
                <c:pt idx="323">
                  <c:v>8.9615962800000002</c:v>
                </c:pt>
                <c:pt idx="324">
                  <c:v>9.0155746800000003</c:v>
                </c:pt>
                <c:pt idx="325">
                  <c:v>9.0693325799999993</c:v>
                </c:pt>
                <c:pt idx="326">
                  <c:v>9.1230287400000005</c:v>
                </c:pt>
                <c:pt idx="327">
                  <c:v>9.1767072600000006</c:v>
                </c:pt>
                <c:pt idx="328">
                  <c:v>9.2305709999999994</c:v>
                </c:pt>
                <c:pt idx="329">
                  <c:v>9.2852638200000008</c:v>
                </c:pt>
                <c:pt idx="330">
                  <c:v>9.3405828599999996</c:v>
                </c:pt>
                <c:pt idx="331">
                  <c:v>9.3968720999999995</c:v>
                </c:pt>
                <c:pt idx="332">
                  <c:v>9.4546519199999999</c:v>
                </c:pt>
                <c:pt idx="333">
                  <c:v>9.5142662999999992</c:v>
                </c:pt>
                <c:pt idx="334">
                  <c:v>9.5759357400000003</c:v>
                </c:pt>
                <c:pt idx="335">
                  <c:v>9.6398278200000007</c:v>
                </c:pt>
                <c:pt idx="336">
                  <c:v>9.7056955800000004</c:v>
                </c:pt>
                <c:pt idx="337">
                  <c:v>9.7733185200000001</c:v>
                </c:pt>
                <c:pt idx="338">
                  <c:v>9.8424055799999994</c:v>
                </c:pt>
                <c:pt idx="339">
                  <c:v>9.9126480600000004</c:v>
                </c:pt>
                <c:pt idx="340">
                  <c:v>9.9840283200000002</c:v>
                </c:pt>
                <c:pt idx="341">
                  <c:v>10.05631704</c:v>
                </c:pt>
                <c:pt idx="342">
                  <c:v>10.12944366</c:v>
                </c:pt>
                <c:pt idx="343">
                  <c:v>10.203337619999999</c:v>
                </c:pt>
                <c:pt idx="344">
                  <c:v>10.27791072</c:v>
                </c:pt>
                <c:pt idx="345">
                  <c:v>10.35324234</c:v>
                </c:pt>
                <c:pt idx="346">
                  <c:v>10.42945596</c:v>
                </c:pt>
                <c:pt idx="347">
                  <c:v>10.50650748</c:v>
                </c:pt>
                <c:pt idx="348">
                  <c:v>10.58449392</c:v>
                </c:pt>
                <c:pt idx="349">
                  <c:v>10.663468200000001</c:v>
                </c:pt>
                <c:pt idx="350">
                  <c:v>10.743395039999999</c:v>
                </c:pt>
                <c:pt idx="351">
                  <c:v>10.82436264</c:v>
                </c:pt>
                <c:pt idx="352">
                  <c:v>10.906591499999999</c:v>
                </c:pt>
                <c:pt idx="353">
                  <c:v>10.9904256</c:v>
                </c:pt>
                <c:pt idx="354">
                  <c:v>11.0759355</c:v>
                </c:pt>
                <c:pt idx="355">
                  <c:v>11.16315648</c:v>
                </c:pt>
                <c:pt idx="356">
                  <c:v>11.252282579999999</c:v>
                </c:pt>
                <c:pt idx="357">
                  <c:v>11.343551939999999</c:v>
                </c:pt>
                <c:pt idx="358">
                  <c:v>11.43694692</c:v>
                </c:pt>
                <c:pt idx="359">
                  <c:v>11.532308759999999</c:v>
                </c:pt>
                <c:pt idx="360">
                  <c:v>11.629549259999999</c:v>
                </c:pt>
                <c:pt idx="361">
                  <c:v>11.72875662</c:v>
                </c:pt>
                <c:pt idx="362">
                  <c:v>11.829586859999999</c:v>
                </c:pt>
                <c:pt idx="363">
                  <c:v>11.931325559999999</c:v>
                </c:pt>
                <c:pt idx="364">
                  <c:v>12.034493100000001</c:v>
                </c:pt>
                <c:pt idx="365">
                  <c:v>12.138480899999999</c:v>
                </c:pt>
                <c:pt idx="366">
                  <c:v>12.242733299999999</c:v>
                </c:pt>
                <c:pt idx="367">
                  <c:v>12.3479118</c:v>
                </c:pt>
                <c:pt idx="368">
                  <c:v>12.45336372</c:v>
                </c:pt>
                <c:pt idx="369">
                  <c:v>12.55871862</c:v>
                </c:pt>
                <c:pt idx="370">
                  <c:v>12.66398532</c:v>
                </c:pt>
                <c:pt idx="371">
                  <c:v>12.768969780000001</c:v>
                </c:pt>
                <c:pt idx="372">
                  <c:v>12.87378666</c:v>
                </c:pt>
                <c:pt idx="373">
                  <c:v>12.978215459999999</c:v>
                </c:pt>
                <c:pt idx="374">
                  <c:v>13.08246786</c:v>
                </c:pt>
                <c:pt idx="375">
                  <c:v>13.186385100000001</c:v>
                </c:pt>
                <c:pt idx="376">
                  <c:v>13.289737860000001</c:v>
                </c:pt>
                <c:pt idx="377">
                  <c:v>13.392340920000001</c:v>
                </c:pt>
                <c:pt idx="378">
                  <c:v>13.494026699999999</c:v>
                </c:pt>
                <c:pt idx="379">
                  <c:v>13.59460998</c:v>
                </c:pt>
                <c:pt idx="380">
                  <c:v>13.69404666</c:v>
                </c:pt>
                <c:pt idx="381">
                  <c:v>13.792601339999999</c:v>
                </c:pt>
                <c:pt idx="382">
                  <c:v>13.89041514</c:v>
                </c:pt>
                <c:pt idx="383">
                  <c:v>13.98748806</c:v>
                </c:pt>
                <c:pt idx="384">
                  <c:v>14.084058239999999</c:v>
                </c:pt>
                <c:pt idx="385">
                  <c:v>14.18023152</c:v>
                </c:pt>
                <c:pt idx="386">
                  <c:v>14.27606082</c:v>
                </c:pt>
                <c:pt idx="387">
                  <c:v>14.371466760000001</c:v>
                </c:pt>
                <c:pt idx="388">
                  <c:v>14.466484619999999</c:v>
                </c:pt>
                <c:pt idx="389">
                  <c:v>14.56094682</c:v>
                </c:pt>
                <c:pt idx="390">
                  <c:v>14.654738699999999</c:v>
                </c:pt>
                <c:pt idx="391">
                  <c:v>14.747719139999999</c:v>
                </c:pt>
                <c:pt idx="392">
                  <c:v>14.8397823</c:v>
                </c:pt>
                <c:pt idx="393">
                  <c:v>14.9308929</c:v>
                </c:pt>
                <c:pt idx="394">
                  <c:v>15.02096274</c:v>
                </c:pt>
                <c:pt idx="395">
                  <c:v>15.11018586</c:v>
                </c:pt>
                <c:pt idx="396">
                  <c:v>15.198571080000001</c:v>
                </c:pt>
                <c:pt idx="397">
                  <c:v>15.28625952</c:v>
                </c:pt>
                <c:pt idx="398">
                  <c:v>15.373242360000001</c:v>
                </c:pt>
                <c:pt idx="399">
                  <c:v>15.459898859999999</c:v>
                </c:pt>
                <c:pt idx="400">
                  <c:v>15.5465289</c:v>
                </c:pt>
                <c:pt idx="401">
                  <c:v>15.63335298</c:v>
                </c:pt>
                <c:pt idx="402">
                  <c:v>15.720432840000001</c:v>
                </c:pt>
                <c:pt idx="403">
                  <c:v>15.807697920000001</c:v>
                </c:pt>
                <c:pt idx="404">
                  <c:v>15.8952717</c:v>
                </c:pt>
                <c:pt idx="405">
                  <c:v>15.98318064</c:v>
                </c:pt>
                <c:pt idx="406">
                  <c:v>16.07169816</c:v>
                </c:pt>
                <c:pt idx="407">
                  <c:v>16.160736060000001</c:v>
                </c:pt>
                <c:pt idx="408">
                  <c:v>16.250576580000001</c:v>
                </c:pt>
                <c:pt idx="409">
                  <c:v>16.341255</c:v>
                </c:pt>
                <c:pt idx="410">
                  <c:v>16.433185859999998</c:v>
                </c:pt>
                <c:pt idx="411">
                  <c:v>16.526589659999999</c:v>
                </c:pt>
                <c:pt idx="412">
                  <c:v>16.621660439999999</c:v>
                </c:pt>
                <c:pt idx="413">
                  <c:v>16.7185305</c:v>
                </c:pt>
                <c:pt idx="414">
                  <c:v>16.817120460000002</c:v>
                </c:pt>
                <c:pt idx="415">
                  <c:v>16.917412680000002</c:v>
                </c:pt>
                <c:pt idx="416">
                  <c:v>17.019027900000001</c:v>
                </c:pt>
                <c:pt idx="417">
                  <c:v>17.121692700000001</c:v>
                </c:pt>
                <c:pt idx="418">
                  <c:v>17.225310060000002</c:v>
                </c:pt>
                <c:pt idx="419">
                  <c:v>17.32980942</c:v>
                </c:pt>
                <c:pt idx="420">
                  <c:v>17.435270160000002</c:v>
                </c:pt>
                <c:pt idx="421">
                  <c:v>17.541745200000001</c:v>
                </c:pt>
                <c:pt idx="422">
                  <c:v>17.649155159999999</c:v>
                </c:pt>
                <c:pt idx="423">
                  <c:v>17.7574383</c:v>
                </c:pt>
                <c:pt idx="424">
                  <c:v>17.866753379999999</c:v>
                </c:pt>
                <c:pt idx="425">
                  <c:v>17.977162140000001</c:v>
                </c:pt>
                <c:pt idx="426">
                  <c:v>18.08875278</c:v>
                </c:pt>
                <c:pt idx="427">
                  <c:v>18.201710519999999</c:v>
                </c:pt>
                <c:pt idx="428">
                  <c:v>18.316211760000002</c:v>
                </c:pt>
                <c:pt idx="429">
                  <c:v>18.432388799999998</c:v>
                </c:pt>
                <c:pt idx="430">
                  <c:v>18.550453319999999</c:v>
                </c:pt>
                <c:pt idx="431">
                  <c:v>18.670599360000001</c:v>
                </c:pt>
                <c:pt idx="432">
                  <c:v>18.792774000000001</c:v>
                </c:pt>
                <c:pt idx="433">
                  <c:v>18.916739100000001</c:v>
                </c:pt>
                <c:pt idx="434">
                  <c:v>19.042397640000001</c:v>
                </c:pt>
                <c:pt idx="435">
                  <c:v>19.169555580000001</c:v>
                </c:pt>
                <c:pt idx="436">
                  <c:v>19.297974780000001</c:v>
                </c:pt>
                <c:pt idx="437">
                  <c:v>19.42761114</c:v>
                </c:pt>
                <c:pt idx="438">
                  <c:v>19.558297079999999</c:v>
                </c:pt>
                <c:pt idx="439">
                  <c:v>19.689662160000001</c:v>
                </c:pt>
                <c:pt idx="440">
                  <c:v>19.82130948</c:v>
                </c:pt>
                <c:pt idx="441">
                  <c:v>19.952956799999999</c:v>
                </c:pt>
                <c:pt idx="442">
                  <c:v>20.085168599999999</c:v>
                </c:pt>
                <c:pt idx="443">
                  <c:v>20.217415679999998</c:v>
                </c:pt>
                <c:pt idx="444">
                  <c:v>20.349918540000001</c:v>
                </c:pt>
                <c:pt idx="445">
                  <c:v>20.482818300000002</c:v>
                </c:pt>
                <c:pt idx="446">
                  <c:v>20.6160003</c:v>
                </c:pt>
                <c:pt idx="447">
                  <c:v>20.749279319999999</c:v>
                </c:pt>
                <c:pt idx="448">
                  <c:v>20.88247896</c:v>
                </c:pt>
                <c:pt idx="449">
                  <c:v>21.01539636</c:v>
                </c:pt>
                <c:pt idx="450">
                  <c:v>21.147828659999998</c:v>
                </c:pt>
                <c:pt idx="451">
                  <c:v>21.279590639999999</c:v>
                </c:pt>
                <c:pt idx="452">
                  <c:v>21.410620560000002</c:v>
                </c:pt>
                <c:pt idx="453">
                  <c:v>21.541015439999999</c:v>
                </c:pt>
                <c:pt idx="454">
                  <c:v>21.670590059999999</c:v>
                </c:pt>
                <c:pt idx="455">
                  <c:v>21.79945026</c:v>
                </c:pt>
                <c:pt idx="456">
                  <c:v>21.927596040000001</c:v>
                </c:pt>
                <c:pt idx="457">
                  <c:v>22.05492156</c:v>
                </c:pt>
                <c:pt idx="458">
                  <c:v>22.181444460000002</c:v>
                </c:pt>
                <c:pt idx="459">
                  <c:v>22.30718238</c:v>
                </c:pt>
                <c:pt idx="460">
                  <c:v>22.432347</c:v>
                </c:pt>
                <c:pt idx="461">
                  <c:v>22.55721174</c:v>
                </c:pt>
                <c:pt idx="462">
                  <c:v>22.681953</c:v>
                </c:pt>
                <c:pt idx="463">
                  <c:v>22.80656196</c:v>
                </c:pt>
                <c:pt idx="464">
                  <c:v>22.93119738</c:v>
                </c:pt>
                <c:pt idx="465">
                  <c:v>23.05621206</c:v>
                </c:pt>
                <c:pt idx="466">
                  <c:v>23.18155308</c:v>
                </c:pt>
              </c:numCache>
            </c:numRef>
          </c:val>
          <c:smooth val="0"/>
        </c:ser>
        <c:dLbls>
          <c:showLegendKey val="0"/>
          <c:showVal val="0"/>
          <c:showCatName val="0"/>
          <c:showSerName val="0"/>
          <c:showPercent val="0"/>
          <c:showBubbleSize val="0"/>
        </c:dLbls>
        <c:smooth val="0"/>
        <c:axId val="-583934848"/>
        <c:axId val="-583947360"/>
      </c:lineChart>
      <c:catAx>
        <c:axId val="-583934848"/>
        <c:scaling>
          <c:orientation val="minMax"/>
        </c:scaling>
        <c:delete val="0"/>
        <c:axPos val="b"/>
        <c:majorTickMark val="out"/>
        <c:minorTickMark val="none"/>
        <c:tickLblPos val="nextTo"/>
        <c:txPr>
          <a:bodyPr/>
          <a:lstStyle/>
          <a:p>
            <a:pPr>
              <a:defRPr lang="ja-JP"/>
            </a:pPr>
            <a:endParaRPr lang="en-US"/>
          </a:p>
        </c:txPr>
        <c:crossAx val="-583947360"/>
        <c:crosses val="autoZero"/>
        <c:auto val="1"/>
        <c:lblAlgn val="ctr"/>
        <c:lblOffset val="100"/>
        <c:noMultiLvlLbl val="0"/>
      </c:catAx>
      <c:valAx>
        <c:axId val="-583947360"/>
        <c:scaling>
          <c:orientation val="minMax"/>
          <c:max val="45"/>
        </c:scaling>
        <c:delete val="0"/>
        <c:axPos val="l"/>
        <c:majorGridlines/>
        <c:numFmt formatCode="0.00E+00" sourceLinked="1"/>
        <c:majorTickMark val="out"/>
        <c:minorTickMark val="none"/>
        <c:tickLblPos val="nextTo"/>
        <c:txPr>
          <a:bodyPr/>
          <a:lstStyle/>
          <a:p>
            <a:pPr>
              <a:defRPr lang="ja-JP"/>
            </a:pPr>
            <a:endParaRPr lang="en-US"/>
          </a:p>
        </c:txPr>
        <c:crossAx val="-583934848"/>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476699846481453"/>
          <c:y val="6.9889408355205601E-2"/>
          <c:w val="0.59545312732134903"/>
          <c:h val="0.90362396106736653"/>
        </c:manualLayout>
      </c:layout>
      <c:lineChart>
        <c:grouping val="standard"/>
        <c:varyColors val="0"/>
        <c:ser>
          <c:idx val="0"/>
          <c:order val="0"/>
          <c:marker>
            <c:symbol val="none"/>
          </c:marker>
          <c:val>
            <c:numRef>
              <c:f>変位２!$B$1:$B$467</c:f>
              <c:numCache>
                <c:formatCode>General</c:formatCode>
                <c:ptCount val="467"/>
                <c:pt idx="0" formatCode="0.00E+00">
                  <c:v>-7.0560000000000002E-5</c:v>
                </c:pt>
                <c:pt idx="1">
                  <c:v>-1.9404000000000001E-4</c:v>
                </c:pt>
                <c:pt idx="2">
                  <c:v>-2.8224000000000001E-4</c:v>
                </c:pt>
                <c:pt idx="3">
                  <c:v>-3.3515999999999998E-4</c:v>
                </c:pt>
                <c:pt idx="4">
                  <c:v>-4.9391999999999904E-4</c:v>
                </c:pt>
                <c:pt idx="5">
                  <c:v>-7.0559999999999904E-4</c:v>
                </c:pt>
                <c:pt idx="6">
                  <c:v>-9.6137999999999996E-4</c:v>
                </c:pt>
                <c:pt idx="7">
                  <c:v>-1.27008E-3</c:v>
                </c:pt>
                <c:pt idx="8">
                  <c:v>-1.66698E-3</c:v>
                </c:pt>
                <c:pt idx="9">
                  <c:v>-2.2049999999999999E-3</c:v>
                </c:pt>
                <c:pt idx="10">
                  <c:v>-2.7694799999999999E-3</c:v>
                </c:pt>
                <c:pt idx="11">
                  <c:v>-3.3692399999999999E-3</c:v>
                </c:pt>
                <c:pt idx="12">
                  <c:v>-4.1189399999999998E-3</c:v>
                </c:pt>
                <c:pt idx="13">
                  <c:v>-4.90392E-3</c:v>
                </c:pt>
                <c:pt idx="14">
                  <c:v>-5.6448000000000002E-3</c:v>
                </c:pt>
                <c:pt idx="15">
                  <c:v>-6.3327599999999998E-3</c:v>
                </c:pt>
                <c:pt idx="16">
                  <c:v>-6.8972399999999998E-3</c:v>
                </c:pt>
                <c:pt idx="17">
                  <c:v>-7.2853199999999996E-3</c:v>
                </c:pt>
                <c:pt idx="18">
                  <c:v>-7.6645799999999998E-3</c:v>
                </c:pt>
                <c:pt idx="19">
                  <c:v>-8.1584999999999904E-3</c:v>
                </c:pt>
                <c:pt idx="20">
                  <c:v>-8.5818599999999898E-3</c:v>
                </c:pt>
                <c:pt idx="21">
                  <c:v>-8.5289399999999901E-3</c:v>
                </c:pt>
                <c:pt idx="22">
                  <c:v>-7.9909199999999899E-3</c:v>
                </c:pt>
                <c:pt idx="23">
                  <c:v>-6.9766199999999898E-3</c:v>
                </c:pt>
                <c:pt idx="24">
                  <c:v>-5.4154799999999899E-3</c:v>
                </c:pt>
                <c:pt idx="25">
                  <c:v>-3.33395999999999E-3</c:v>
                </c:pt>
                <c:pt idx="26">
                  <c:v>-9.5255999999999802E-4</c:v>
                </c:pt>
                <c:pt idx="27">
                  <c:v>1.7551800000000001E-3</c:v>
                </c:pt>
                <c:pt idx="28">
                  <c:v>4.4893800000000003E-3</c:v>
                </c:pt>
                <c:pt idx="29">
                  <c:v>7.1265599999999997E-3</c:v>
                </c:pt>
                <c:pt idx="30">
                  <c:v>1.0425240000000001E-2</c:v>
                </c:pt>
                <c:pt idx="31">
                  <c:v>1.4385419999999999E-2</c:v>
                </c:pt>
                <c:pt idx="32">
                  <c:v>1.8654299999999999E-2</c:v>
                </c:pt>
                <c:pt idx="33">
                  <c:v>2.3170139999999999E-2</c:v>
                </c:pt>
                <c:pt idx="34">
                  <c:v>2.8003500000000001E-2</c:v>
                </c:pt>
                <c:pt idx="35">
                  <c:v>3.3304319999999998E-2</c:v>
                </c:pt>
                <c:pt idx="36">
                  <c:v>3.9169620000000002E-2</c:v>
                </c:pt>
                <c:pt idx="37">
                  <c:v>4.482324E-2</c:v>
                </c:pt>
                <c:pt idx="38">
                  <c:v>5.0326919999999997E-2</c:v>
                </c:pt>
                <c:pt idx="39">
                  <c:v>5.5468979999999897E-2</c:v>
                </c:pt>
                <c:pt idx="40">
                  <c:v>6.0540479999999897E-2</c:v>
                </c:pt>
                <c:pt idx="41">
                  <c:v>6.5876579999999907E-2</c:v>
                </c:pt>
                <c:pt idx="42">
                  <c:v>7.1230319999999903E-2</c:v>
                </c:pt>
                <c:pt idx="43">
                  <c:v>7.6778099999999905E-2</c:v>
                </c:pt>
                <c:pt idx="44">
                  <c:v>8.2528739999999906E-2</c:v>
                </c:pt>
                <c:pt idx="45">
                  <c:v>8.8685099999999906E-2</c:v>
                </c:pt>
                <c:pt idx="46">
                  <c:v>9.4938479999999895E-2</c:v>
                </c:pt>
                <c:pt idx="47">
                  <c:v>0.1013418</c:v>
                </c:pt>
                <c:pt idx="48">
                  <c:v>0.10795679999999901</c:v>
                </c:pt>
                <c:pt idx="49">
                  <c:v>0.114659999999999</c:v>
                </c:pt>
                <c:pt idx="50">
                  <c:v>0.121760099999999</c:v>
                </c:pt>
                <c:pt idx="51">
                  <c:v>0.12936293999999901</c:v>
                </c:pt>
                <c:pt idx="52">
                  <c:v>0.13705397999999999</c:v>
                </c:pt>
                <c:pt idx="53">
                  <c:v>0.14486849999999901</c:v>
                </c:pt>
                <c:pt idx="54">
                  <c:v>0.15284177999999901</c:v>
                </c:pt>
                <c:pt idx="55">
                  <c:v>0.16108847999999901</c:v>
                </c:pt>
                <c:pt idx="56">
                  <c:v>0.16942337999999901</c:v>
                </c:pt>
                <c:pt idx="57">
                  <c:v>0.17795232</c:v>
                </c:pt>
                <c:pt idx="58">
                  <c:v>0.18644598000000001</c:v>
                </c:pt>
                <c:pt idx="59">
                  <c:v>0.19509840000000001</c:v>
                </c:pt>
                <c:pt idx="60">
                  <c:v>0.20451816</c:v>
                </c:pt>
                <c:pt idx="61">
                  <c:v>0.21388499999999999</c:v>
                </c:pt>
                <c:pt idx="62">
                  <c:v>0.22331357999999901</c:v>
                </c:pt>
                <c:pt idx="63">
                  <c:v>0.23298911999999999</c:v>
                </c:pt>
                <c:pt idx="64">
                  <c:v>0.24279696000000001</c:v>
                </c:pt>
                <c:pt idx="65">
                  <c:v>0.25271063999999999</c:v>
                </c:pt>
                <c:pt idx="66">
                  <c:v>0.26274779999999998</c:v>
                </c:pt>
                <c:pt idx="67">
                  <c:v>0.27314657999999897</c:v>
                </c:pt>
                <c:pt idx="68">
                  <c:v>0.28357181999999997</c:v>
                </c:pt>
                <c:pt idx="69">
                  <c:v>0.29399705999999998</c:v>
                </c:pt>
                <c:pt idx="70">
                  <c:v>0.30455459999999901</c:v>
                </c:pt>
                <c:pt idx="71">
                  <c:v>0.31539437999999997</c:v>
                </c:pt>
                <c:pt idx="72">
                  <c:v>0.32665751999999998</c:v>
                </c:pt>
                <c:pt idx="73">
                  <c:v>0.33834401999999902</c:v>
                </c:pt>
                <c:pt idx="74">
                  <c:v>0.35031276</c:v>
                </c:pt>
                <c:pt idx="75">
                  <c:v>0.36277542000000002</c:v>
                </c:pt>
                <c:pt idx="76">
                  <c:v>0.37594368</c:v>
                </c:pt>
                <c:pt idx="77">
                  <c:v>0.3890943</c:v>
                </c:pt>
                <c:pt idx="78">
                  <c:v>0.40190976</c:v>
                </c:pt>
                <c:pt idx="79">
                  <c:v>0.41456646000000003</c:v>
                </c:pt>
                <c:pt idx="80">
                  <c:v>0.42763770000000001</c:v>
                </c:pt>
                <c:pt idx="81">
                  <c:v>0.4413087</c:v>
                </c:pt>
                <c:pt idx="82">
                  <c:v>0.45584406</c:v>
                </c:pt>
                <c:pt idx="83">
                  <c:v>0.47130551999999998</c:v>
                </c:pt>
                <c:pt idx="84">
                  <c:v>0.48756077999999903</c:v>
                </c:pt>
                <c:pt idx="85">
                  <c:v>0.50468921999999905</c:v>
                </c:pt>
                <c:pt idx="86">
                  <c:v>0.52261145999999903</c:v>
                </c:pt>
                <c:pt idx="87">
                  <c:v>0.54078947999999905</c:v>
                </c:pt>
                <c:pt idx="88">
                  <c:v>0.55887047999999995</c:v>
                </c:pt>
                <c:pt idx="89">
                  <c:v>0.57710141999999998</c:v>
                </c:pt>
                <c:pt idx="90">
                  <c:v>0.59585273999999999</c:v>
                </c:pt>
                <c:pt idx="91">
                  <c:v>0.61521263999999998</c:v>
                </c:pt>
                <c:pt idx="92">
                  <c:v>0.63531342000000002</c:v>
                </c:pt>
                <c:pt idx="93">
                  <c:v>0.65602278000000003</c:v>
                </c:pt>
                <c:pt idx="94">
                  <c:v>0.67727897999999997</c:v>
                </c:pt>
                <c:pt idx="95">
                  <c:v>0.69917903999999997</c:v>
                </c:pt>
                <c:pt idx="96">
                  <c:v>0.72174941999999997</c:v>
                </c:pt>
                <c:pt idx="97">
                  <c:v>0.74488427999999995</c:v>
                </c:pt>
                <c:pt idx="98">
                  <c:v>0.76823964</c:v>
                </c:pt>
                <c:pt idx="99">
                  <c:v>0.79158618000000003</c:v>
                </c:pt>
                <c:pt idx="100">
                  <c:v>0.81517967999999996</c:v>
                </c:pt>
                <c:pt idx="101">
                  <c:v>0.83947877999999998</c:v>
                </c:pt>
                <c:pt idx="102">
                  <c:v>0.86452757999999996</c:v>
                </c:pt>
                <c:pt idx="103">
                  <c:v>0.89022024</c:v>
                </c:pt>
                <c:pt idx="104">
                  <c:v>0.91618632</c:v>
                </c:pt>
                <c:pt idx="105">
                  <c:v>0.94208183999999995</c:v>
                </c:pt>
                <c:pt idx="106">
                  <c:v>0.96811848</c:v>
                </c:pt>
                <c:pt idx="107">
                  <c:v>0.99407573999999999</c:v>
                </c:pt>
                <c:pt idx="108">
                  <c:v>1.0201300200000001</c:v>
                </c:pt>
                <c:pt idx="109">
                  <c:v>1.0464047999999999</c:v>
                </c:pt>
                <c:pt idx="110">
                  <c:v>1.0730588400000001</c:v>
                </c:pt>
                <c:pt idx="111">
                  <c:v>1.0994394599999999</c:v>
                </c:pt>
                <c:pt idx="112">
                  <c:v>1.12573188</c:v>
                </c:pt>
                <c:pt idx="113">
                  <c:v>1.1520066600000001</c:v>
                </c:pt>
                <c:pt idx="114">
                  <c:v>1.1783872799999999</c:v>
                </c:pt>
                <c:pt idx="115">
                  <c:v>1.2053147399999999</c:v>
                </c:pt>
                <c:pt idx="116">
                  <c:v>1.2328155000000001</c:v>
                </c:pt>
                <c:pt idx="117">
                  <c:v>1.2606955200000001</c:v>
                </c:pt>
                <c:pt idx="118">
                  <c:v>1.28934288</c:v>
                </c:pt>
                <c:pt idx="119">
                  <c:v>1.3183959599999999</c:v>
                </c:pt>
                <c:pt idx="120">
                  <c:v>1.34789004</c:v>
                </c:pt>
                <c:pt idx="121">
                  <c:v>1.3777545600000001</c:v>
                </c:pt>
                <c:pt idx="122">
                  <c:v>1.40799834</c:v>
                </c:pt>
                <c:pt idx="123">
                  <c:v>1.4384008800000001</c:v>
                </c:pt>
                <c:pt idx="124">
                  <c:v>1.4691385800000001</c:v>
                </c:pt>
                <c:pt idx="125">
                  <c:v>1.5002643600000001</c:v>
                </c:pt>
                <c:pt idx="126">
                  <c:v>1.5318134999999999</c:v>
                </c:pt>
                <c:pt idx="127">
                  <c:v>1.56386538</c:v>
                </c:pt>
                <c:pt idx="128">
                  <c:v>1.59652584</c:v>
                </c:pt>
                <c:pt idx="129">
                  <c:v>1.6296449399999999</c:v>
                </c:pt>
                <c:pt idx="130">
                  <c:v>1.6626758399999999</c:v>
                </c:pt>
                <c:pt idx="131">
                  <c:v>1.6956626400000001</c:v>
                </c:pt>
                <c:pt idx="132">
                  <c:v>1.7290639800000001</c:v>
                </c:pt>
                <c:pt idx="133">
                  <c:v>1.763118</c:v>
                </c:pt>
                <c:pt idx="134">
                  <c:v>1.7974718999999999</c:v>
                </c:pt>
                <c:pt idx="135">
                  <c:v>1.83258432</c:v>
                </c:pt>
                <c:pt idx="136">
                  <c:v>1.86892272</c:v>
                </c:pt>
                <c:pt idx="137">
                  <c:v>1.90543752</c:v>
                </c:pt>
                <c:pt idx="138">
                  <c:v>1.9422433800000001</c:v>
                </c:pt>
                <c:pt idx="139">
                  <c:v>1.9796931</c:v>
                </c:pt>
                <c:pt idx="140">
                  <c:v>2.0169487799999999</c:v>
                </c:pt>
                <c:pt idx="141">
                  <c:v>2.0539751399999999</c:v>
                </c:pt>
                <c:pt idx="142">
                  <c:v>2.0909574000000002</c:v>
                </c:pt>
                <c:pt idx="143">
                  <c:v>2.1284071199999999</c:v>
                </c:pt>
                <c:pt idx="144">
                  <c:v>2.1662890199999998</c:v>
                </c:pt>
                <c:pt idx="145">
                  <c:v>2.2045325400000002</c:v>
                </c:pt>
                <c:pt idx="146">
                  <c:v>2.2433670000000001</c:v>
                </c:pt>
                <c:pt idx="147">
                  <c:v>2.2828982400000002</c:v>
                </c:pt>
                <c:pt idx="148">
                  <c:v>2.3223942000000002</c:v>
                </c:pt>
                <c:pt idx="149">
                  <c:v>2.3619166200000001</c:v>
                </c:pt>
                <c:pt idx="150">
                  <c:v>2.4012979200000002</c:v>
                </c:pt>
                <c:pt idx="151">
                  <c:v>2.4407056800000002</c:v>
                </c:pt>
                <c:pt idx="152">
                  <c:v>2.48057208</c:v>
                </c:pt>
                <c:pt idx="153">
                  <c:v>2.5209324</c:v>
                </c:pt>
                <c:pt idx="154">
                  <c:v>2.5620247799999998</c:v>
                </c:pt>
                <c:pt idx="155">
                  <c:v>2.6038668600000001</c:v>
                </c:pt>
                <c:pt idx="156">
                  <c:v>2.64633516</c:v>
                </c:pt>
                <c:pt idx="157">
                  <c:v>2.6889622200000001</c:v>
                </c:pt>
                <c:pt idx="158">
                  <c:v>2.7314834399999999</c:v>
                </c:pt>
                <c:pt idx="159">
                  <c:v>2.7739341</c:v>
                </c:pt>
                <c:pt idx="160">
                  <c:v>2.81664936</c:v>
                </c:pt>
                <c:pt idx="161">
                  <c:v>2.8597879800000001</c:v>
                </c:pt>
                <c:pt idx="162">
                  <c:v>2.9033411400000002</c:v>
                </c:pt>
                <c:pt idx="163">
                  <c:v>2.9472823799999999</c:v>
                </c:pt>
                <c:pt idx="164">
                  <c:v>2.9916028799999999</c:v>
                </c:pt>
                <c:pt idx="165">
                  <c:v>3.0363643800000002</c:v>
                </c:pt>
                <c:pt idx="166">
                  <c:v>3.081267</c:v>
                </c:pt>
                <c:pt idx="167">
                  <c:v>3.1264254</c:v>
                </c:pt>
                <c:pt idx="168">
                  <c:v>3.1718660399999998</c:v>
                </c:pt>
                <c:pt idx="169">
                  <c:v>3.2175536400000002</c:v>
                </c:pt>
                <c:pt idx="170">
                  <c:v>3.2637704400000001</c:v>
                </c:pt>
                <c:pt idx="171">
                  <c:v>3.3105693600000001</c:v>
                </c:pt>
                <c:pt idx="172">
                  <c:v>3.3576769799999999</c:v>
                </c:pt>
                <c:pt idx="173">
                  <c:v>3.4054372800000001</c:v>
                </c:pt>
                <c:pt idx="174">
                  <c:v>3.4534533600000001</c:v>
                </c:pt>
                <c:pt idx="175">
                  <c:v>3.5012401199999998</c:v>
                </c:pt>
                <c:pt idx="176">
                  <c:v>3.5488857600000001</c:v>
                </c:pt>
                <c:pt idx="177">
                  <c:v>3.5970076799999999</c:v>
                </c:pt>
                <c:pt idx="178">
                  <c:v>3.6457293599999998</c:v>
                </c:pt>
                <c:pt idx="179">
                  <c:v>3.6946009800000001</c:v>
                </c:pt>
                <c:pt idx="180">
                  <c:v>3.7436578200000001</c:v>
                </c:pt>
                <c:pt idx="181">
                  <c:v>3.79333206</c:v>
                </c:pt>
                <c:pt idx="182">
                  <c:v>3.8436060599999999</c:v>
                </c:pt>
                <c:pt idx="183">
                  <c:v>3.89380068</c:v>
                </c:pt>
                <c:pt idx="184">
                  <c:v>3.9437130599999999</c:v>
                </c:pt>
                <c:pt idx="185">
                  <c:v>3.9939517800000002</c:v>
                </c:pt>
                <c:pt idx="186">
                  <c:v>4.0441993199999997</c:v>
                </c:pt>
                <c:pt idx="187">
                  <c:v>4.0942792800000003</c:v>
                </c:pt>
                <c:pt idx="188">
                  <c:v>4.1445444599999997</c:v>
                </c:pt>
                <c:pt idx="189">
                  <c:v>4.1951271600000002</c:v>
                </c:pt>
                <c:pt idx="190">
                  <c:v>4.2460450200000004</c:v>
                </c:pt>
                <c:pt idx="191">
                  <c:v>4.2972010200000001</c:v>
                </c:pt>
                <c:pt idx="192">
                  <c:v>4.34893032</c:v>
                </c:pt>
                <c:pt idx="193">
                  <c:v>4.4013916799999997</c:v>
                </c:pt>
                <c:pt idx="194">
                  <c:v>4.45461156</c:v>
                </c:pt>
                <c:pt idx="195">
                  <c:v>4.5086340600000003</c:v>
                </c:pt>
                <c:pt idx="196">
                  <c:v>4.56317694</c:v>
                </c:pt>
                <c:pt idx="197">
                  <c:v>4.6182754800000003</c:v>
                </c:pt>
                <c:pt idx="198">
                  <c:v>4.6741237199999999</c:v>
                </c:pt>
                <c:pt idx="199">
                  <c:v>4.7307304800000001</c:v>
                </c:pt>
                <c:pt idx="200">
                  <c:v>4.7881486799999999</c:v>
                </c:pt>
                <c:pt idx="201">
                  <c:v>4.8461930999999998</c:v>
                </c:pt>
                <c:pt idx="202">
                  <c:v>4.9045373999999997</c:v>
                </c:pt>
                <c:pt idx="203">
                  <c:v>4.9631110200000004</c:v>
                </c:pt>
                <c:pt idx="204">
                  <c:v>5.0218169399999999</c:v>
                </c:pt>
                <c:pt idx="205">
                  <c:v>5.0811226200000004</c:v>
                </c:pt>
                <c:pt idx="206">
                  <c:v>5.1407634599999996</c:v>
                </c:pt>
                <c:pt idx="207">
                  <c:v>5.2007041799999998</c:v>
                </c:pt>
                <c:pt idx="208">
                  <c:v>5.26112118</c:v>
                </c:pt>
                <c:pt idx="209">
                  <c:v>5.3219791799999996</c:v>
                </c:pt>
                <c:pt idx="210">
                  <c:v>5.38318998</c:v>
                </c:pt>
                <c:pt idx="211">
                  <c:v>5.4451593000000003</c:v>
                </c:pt>
                <c:pt idx="212">
                  <c:v>5.5085662800000001</c:v>
                </c:pt>
                <c:pt idx="213">
                  <c:v>5.5717086599999996</c:v>
                </c:pt>
                <c:pt idx="214">
                  <c:v>5.6348333999999998</c:v>
                </c:pt>
                <c:pt idx="215">
                  <c:v>5.6974112999999997</c:v>
                </c:pt>
                <c:pt idx="216">
                  <c:v>5.7605624999999998</c:v>
                </c:pt>
                <c:pt idx="217">
                  <c:v>5.8240841400000001</c:v>
                </c:pt>
                <c:pt idx="218">
                  <c:v>5.8878439199999999</c:v>
                </c:pt>
                <c:pt idx="219">
                  <c:v>5.9520623400000003</c:v>
                </c:pt>
                <c:pt idx="220">
                  <c:v>6.0173126999999997</c:v>
                </c:pt>
                <c:pt idx="221">
                  <c:v>6.0836126400000001</c:v>
                </c:pt>
                <c:pt idx="222">
                  <c:v>6.1507769400000001</c:v>
                </c:pt>
                <c:pt idx="223">
                  <c:v>6.2189379000000002</c:v>
                </c:pt>
                <c:pt idx="224">
                  <c:v>6.2880690599999998</c:v>
                </c:pt>
                <c:pt idx="225">
                  <c:v>6.3579675599999996</c:v>
                </c:pt>
                <c:pt idx="226">
                  <c:v>6.4283158800000004</c:v>
                </c:pt>
                <c:pt idx="227">
                  <c:v>6.4990522799999999</c:v>
                </c:pt>
                <c:pt idx="228">
                  <c:v>6.5701944000000001</c:v>
                </c:pt>
                <c:pt idx="229">
                  <c:v>6.6418480799999999</c:v>
                </c:pt>
                <c:pt idx="230">
                  <c:v>6.71402214</c:v>
                </c:pt>
                <c:pt idx="231">
                  <c:v>6.7865048999999997</c:v>
                </c:pt>
                <c:pt idx="232">
                  <c:v>6.8592787199999998</c:v>
                </c:pt>
                <c:pt idx="233">
                  <c:v>6.93262584</c:v>
                </c:pt>
                <c:pt idx="234">
                  <c:v>7.0066785600000001</c:v>
                </c:pt>
                <c:pt idx="235">
                  <c:v>7.0813575000000002</c:v>
                </c:pt>
                <c:pt idx="236">
                  <c:v>7.1565127200000003</c:v>
                </c:pt>
                <c:pt idx="237">
                  <c:v>7.2319325399999999</c:v>
                </c:pt>
                <c:pt idx="238">
                  <c:v>7.30753758</c:v>
                </c:pt>
                <c:pt idx="239">
                  <c:v>7.3833102000000004</c:v>
                </c:pt>
                <c:pt idx="240">
                  <c:v>7.4591092799999998</c:v>
                </c:pt>
                <c:pt idx="241">
                  <c:v>7.5350847600000002</c:v>
                </c:pt>
                <c:pt idx="242">
                  <c:v>7.6116335399999997</c:v>
                </c:pt>
                <c:pt idx="243">
                  <c:v>7.6889496599999996</c:v>
                </c:pt>
                <c:pt idx="244">
                  <c:v>7.7670507600000001</c:v>
                </c:pt>
                <c:pt idx="245">
                  <c:v>7.8457339800000003</c:v>
                </c:pt>
                <c:pt idx="246">
                  <c:v>7.9250963399999996</c:v>
                </c:pt>
                <c:pt idx="247">
                  <c:v>8.0048996999999993</c:v>
                </c:pt>
                <c:pt idx="248">
                  <c:v>8.0847383399999995</c:v>
                </c:pt>
                <c:pt idx="249">
                  <c:v>8.1647445600000008</c:v>
                </c:pt>
                <c:pt idx="250">
                  <c:v>8.2449536400000003</c:v>
                </c:pt>
                <c:pt idx="251">
                  <c:v>8.3253214799999995</c:v>
                </c:pt>
                <c:pt idx="252">
                  <c:v>8.4057775199999991</c:v>
                </c:pt>
                <c:pt idx="253">
                  <c:v>8.4864187799999993</c:v>
                </c:pt>
                <c:pt idx="254">
                  <c:v>8.5671747000000007</c:v>
                </c:pt>
                <c:pt idx="255">
                  <c:v>8.6478688800000008</c:v>
                </c:pt>
                <c:pt idx="256">
                  <c:v>8.7282543599999993</c:v>
                </c:pt>
                <c:pt idx="257">
                  <c:v>8.8087015799999993</c:v>
                </c:pt>
                <c:pt idx="258">
                  <c:v>8.8892987399999992</c:v>
                </c:pt>
                <c:pt idx="259">
                  <c:v>8.9700105600000004</c:v>
                </c:pt>
                <c:pt idx="260">
                  <c:v>9.0505283399999996</c:v>
                </c:pt>
                <c:pt idx="261">
                  <c:v>9.1310108400000001</c:v>
                </c:pt>
                <c:pt idx="262">
                  <c:v>9.2116521000000002</c:v>
                </c:pt>
                <c:pt idx="263">
                  <c:v>9.2924080199999999</c:v>
                </c:pt>
                <c:pt idx="264">
                  <c:v>9.3733050599999999</c:v>
                </c:pt>
                <c:pt idx="265">
                  <c:v>9.4543255800000008</c:v>
                </c:pt>
                <c:pt idx="266">
                  <c:v>9.5354431200000001</c:v>
                </c:pt>
                <c:pt idx="267">
                  <c:v>9.6168076199999994</c:v>
                </c:pt>
                <c:pt idx="268">
                  <c:v>9.6983044199999995</c:v>
                </c:pt>
                <c:pt idx="269">
                  <c:v>9.7801893</c:v>
                </c:pt>
                <c:pt idx="270">
                  <c:v>9.8628327000000002</c:v>
                </c:pt>
                <c:pt idx="271">
                  <c:v>9.9462787200000005</c:v>
                </c:pt>
                <c:pt idx="272">
                  <c:v>10.030262759999999</c:v>
                </c:pt>
                <c:pt idx="273">
                  <c:v>10.114828920000001</c:v>
                </c:pt>
                <c:pt idx="274">
                  <c:v>10.199880179999999</c:v>
                </c:pt>
                <c:pt idx="275">
                  <c:v>10.285187219999999</c:v>
                </c:pt>
                <c:pt idx="276">
                  <c:v>10.370952900000001</c:v>
                </c:pt>
                <c:pt idx="277">
                  <c:v>10.45708902</c:v>
                </c:pt>
                <c:pt idx="278">
                  <c:v>10.543771980000001</c:v>
                </c:pt>
                <c:pt idx="279">
                  <c:v>10.63110762</c:v>
                </c:pt>
                <c:pt idx="280">
                  <c:v>10.7187696</c:v>
                </c:pt>
                <c:pt idx="281">
                  <c:v>10.806599159999999</c:v>
                </c:pt>
                <c:pt idx="282">
                  <c:v>10.894322880000001</c:v>
                </c:pt>
                <c:pt idx="283">
                  <c:v>10.982240640000001</c:v>
                </c:pt>
                <c:pt idx="284">
                  <c:v>11.070749340000001</c:v>
                </c:pt>
                <c:pt idx="285">
                  <c:v>11.15938152</c:v>
                </c:pt>
                <c:pt idx="286">
                  <c:v>11.248172459999999</c:v>
                </c:pt>
                <c:pt idx="287">
                  <c:v>11.33808354</c:v>
                </c:pt>
                <c:pt idx="288">
                  <c:v>11.42938818</c:v>
                </c:pt>
                <c:pt idx="289">
                  <c:v>11.52016362</c:v>
                </c:pt>
                <c:pt idx="290">
                  <c:v>11.6111595599999</c:v>
                </c:pt>
                <c:pt idx="291">
                  <c:v>11.703196259999901</c:v>
                </c:pt>
                <c:pt idx="292">
                  <c:v>11.795762159999899</c:v>
                </c:pt>
                <c:pt idx="293">
                  <c:v>11.887790039999899</c:v>
                </c:pt>
                <c:pt idx="294">
                  <c:v>11.9798531999999</c:v>
                </c:pt>
                <c:pt idx="295">
                  <c:v>12.072798359999901</c:v>
                </c:pt>
                <c:pt idx="296">
                  <c:v>12.166722539999901</c:v>
                </c:pt>
                <c:pt idx="297">
                  <c:v>12.2612200199999</c:v>
                </c:pt>
                <c:pt idx="298">
                  <c:v>12.3556028399999</c:v>
                </c:pt>
                <c:pt idx="299">
                  <c:v>12.4504883999999</c:v>
                </c:pt>
                <c:pt idx="300">
                  <c:v>12.5465734799999</c:v>
                </c:pt>
                <c:pt idx="301">
                  <c:v>12.643831619999901</c:v>
                </c:pt>
                <c:pt idx="302">
                  <c:v>12.741874739999901</c:v>
                </c:pt>
                <c:pt idx="303">
                  <c:v>12.8407733999999</c:v>
                </c:pt>
                <c:pt idx="304">
                  <c:v>12.9407304599999</c:v>
                </c:pt>
                <c:pt idx="305">
                  <c:v>13.041790019999899</c:v>
                </c:pt>
                <c:pt idx="306">
                  <c:v>13.144348979999901</c:v>
                </c:pt>
                <c:pt idx="307">
                  <c:v>13.2485749199999</c:v>
                </c:pt>
                <c:pt idx="308">
                  <c:v>13.3542649799999</c:v>
                </c:pt>
                <c:pt idx="309">
                  <c:v>13.4611898399999</c:v>
                </c:pt>
                <c:pt idx="310">
                  <c:v>13.568882039999901</c:v>
                </c:pt>
                <c:pt idx="311">
                  <c:v>13.6774650599999</c:v>
                </c:pt>
                <c:pt idx="312">
                  <c:v>13.786762499999901</c:v>
                </c:pt>
                <c:pt idx="313">
                  <c:v>13.8968360999999</c:v>
                </c:pt>
                <c:pt idx="314">
                  <c:v>14.007888719999899</c:v>
                </c:pt>
                <c:pt idx="315">
                  <c:v>14.120202599999899</c:v>
                </c:pt>
                <c:pt idx="316">
                  <c:v>14.233989419999901</c:v>
                </c:pt>
                <c:pt idx="317">
                  <c:v>14.348958119999899</c:v>
                </c:pt>
                <c:pt idx="318">
                  <c:v>14.464808819999901</c:v>
                </c:pt>
                <c:pt idx="319">
                  <c:v>14.5818061199999</c:v>
                </c:pt>
                <c:pt idx="320">
                  <c:v>14.699923559999901</c:v>
                </c:pt>
                <c:pt idx="321">
                  <c:v>14.818905359999899</c:v>
                </c:pt>
                <c:pt idx="322">
                  <c:v>14.938945559999899</c:v>
                </c:pt>
                <c:pt idx="323">
                  <c:v>15.060291119999899</c:v>
                </c:pt>
                <c:pt idx="324">
                  <c:v>15.182695079999901</c:v>
                </c:pt>
                <c:pt idx="325">
                  <c:v>15.306139799999899</c:v>
                </c:pt>
                <c:pt idx="326">
                  <c:v>15.4303694999999</c:v>
                </c:pt>
                <c:pt idx="327">
                  <c:v>15.5555693999999</c:v>
                </c:pt>
                <c:pt idx="328">
                  <c:v>15.681501359999899</c:v>
                </c:pt>
                <c:pt idx="329">
                  <c:v>15.807600899999899</c:v>
                </c:pt>
                <c:pt idx="330">
                  <c:v>15.934520699999901</c:v>
                </c:pt>
                <c:pt idx="331">
                  <c:v>16.0620578999999</c:v>
                </c:pt>
                <c:pt idx="332">
                  <c:v>16.1899478999999</c:v>
                </c:pt>
                <c:pt idx="333">
                  <c:v>16.318076039999902</c:v>
                </c:pt>
                <c:pt idx="334">
                  <c:v>16.446997979999999</c:v>
                </c:pt>
                <c:pt idx="335">
                  <c:v>16.57643148</c:v>
                </c:pt>
                <c:pt idx="336">
                  <c:v>16.706279519999999</c:v>
                </c:pt>
                <c:pt idx="337">
                  <c:v>16.836445079999901</c:v>
                </c:pt>
                <c:pt idx="338">
                  <c:v>16.9670604599999</c:v>
                </c:pt>
                <c:pt idx="339">
                  <c:v>17.0985049199999</c:v>
                </c:pt>
                <c:pt idx="340">
                  <c:v>17.2306285199999</c:v>
                </c:pt>
                <c:pt idx="341">
                  <c:v>17.363378339999901</c:v>
                </c:pt>
                <c:pt idx="342">
                  <c:v>17.4967808399999</c:v>
                </c:pt>
                <c:pt idx="343">
                  <c:v>17.630694899999899</c:v>
                </c:pt>
                <c:pt idx="344">
                  <c:v>17.765208719999901</c:v>
                </c:pt>
                <c:pt idx="345">
                  <c:v>17.900436959999901</c:v>
                </c:pt>
                <c:pt idx="346">
                  <c:v>18.036247319999902</c:v>
                </c:pt>
                <c:pt idx="347">
                  <c:v>18.1727279999999</c:v>
                </c:pt>
                <c:pt idx="348">
                  <c:v>18.310064219999902</c:v>
                </c:pt>
                <c:pt idx="349">
                  <c:v>18.448220699999901</c:v>
                </c:pt>
                <c:pt idx="350">
                  <c:v>18.587003399999901</c:v>
                </c:pt>
                <c:pt idx="351">
                  <c:v>18.726297659999901</c:v>
                </c:pt>
                <c:pt idx="352">
                  <c:v>18.866200499999898</c:v>
                </c:pt>
                <c:pt idx="353">
                  <c:v>19.006623719999901</c:v>
                </c:pt>
                <c:pt idx="354">
                  <c:v>19.1476907999999</c:v>
                </c:pt>
                <c:pt idx="355">
                  <c:v>19.289507579999899</c:v>
                </c:pt>
                <c:pt idx="356">
                  <c:v>19.431959399999901</c:v>
                </c:pt>
                <c:pt idx="357">
                  <c:v>19.574940419999901</c:v>
                </c:pt>
                <c:pt idx="358">
                  <c:v>19.718344799999901</c:v>
                </c:pt>
                <c:pt idx="359">
                  <c:v>19.862498879999901</c:v>
                </c:pt>
                <c:pt idx="360">
                  <c:v>20.0077201799999</c:v>
                </c:pt>
                <c:pt idx="361">
                  <c:v>20.1536294399999</c:v>
                </c:pt>
                <c:pt idx="362">
                  <c:v>20.300561819999899</c:v>
                </c:pt>
                <c:pt idx="363">
                  <c:v>20.449610999999901</c:v>
                </c:pt>
                <c:pt idx="364">
                  <c:v>20.599083539999899</c:v>
                </c:pt>
                <c:pt idx="365">
                  <c:v>20.749552739999899</c:v>
                </c:pt>
                <c:pt idx="366">
                  <c:v>20.9019358799999</c:v>
                </c:pt>
                <c:pt idx="367">
                  <c:v>21.0543101999999</c:v>
                </c:pt>
                <c:pt idx="368">
                  <c:v>21.207310739999901</c:v>
                </c:pt>
                <c:pt idx="369">
                  <c:v>21.3616519199999</c:v>
                </c:pt>
                <c:pt idx="370">
                  <c:v>21.517060319999899</c:v>
                </c:pt>
                <c:pt idx="371">
                  <c:v>21.673103759999901</c:v>
                </c:pt>
                <c:pt idx="372">
                  <c:v>21.8293500599999</c:v>
                </c:pt>
                <c:pt idx="373">
                  <c:v>21.9860902799999</c:v>
                </c:pt>
                <c:pt idx="374">
                  <c:v>22.142521799999901</c:v>
                </c:pt>
                <c:pt idx="375">
                  <c:v>22.299015059999899</c:v>
                </c:pt>
                <c:pt idx="376">
                  <c:v>22.456337399999899</c:v>
                </c:pt>
                <c:pt idx="377">
                  <c:v>22.614277139999899</c:v>
                </c:pt>
                <c:pt idx="378">
                  <c:v>22.7731429799999</c:v>
                </c:pt>
                <c:pt idx="379">
                  <c:v>22.932899639999899</c:v>
                </c:pt>
                <c:pt idx="380">
                  <c:v>23.093635319999901</c:v>
                </c:pt>
                <c:pt idx="381">
                  <c:v>23.2550589599999</c:v>
                </c:pt>
                <c:pt idx="382">
                  <c:v>23.417443979999899</c:v>
                </c:pt>
                <c:pt idx="383">
                  <c:v>23.581478339999901</c:v>
                </c:pt>
                <c:pt idx="384">
                  <c:v>23.7466504799999</c:v>
                </c:pt>
                <c:pt idx="385">
                  <c:v>23.912634059999899</c:v>
                </c:pt>
                <c:pt idx="386">
                  <c:v>24.079085099999901</c:v>
                </c:pt>
                <c:pt idx="387">
                  <c:v>24.246171179999902</c:v>
                </c:pt>
                <c:pt idx="388">
                  <c:v>24.4138834799999</c:v>
                </c:pt>
                <c:pt idx="389">
                  <c:v>24.582495419999901</c:v>
                </c:pt>
                <c:pt idx="390">
                  <c:v>24.7520069999999</c:v>
                </c:pt>
                <c:pt idx="391">
                  <c:v>24.922330019999901</c:v>
                </c:pt>
                <c:pt idx="392">
                  <c:v>25.0934291999999</c:v>
                </c:pt>
                <c:pt idx="393">
                  <c:v>25.265489759999902</c:v>
                </c:pt>
                <c:pt idx="394">
                  <c:v>25.4385116999999</c:v>
                </c:pt>
                <c:pt idx="395">
                  <c:v>25.6122745199999</c:v>
                </c:pt>
                <c:pt idx="396">
                  <c:v>25.7869105199999</c:v>
                </c:pt>
                <c:pt idx="397">
                  <c:v>25.962260939999901</c:v>
                </c:pt>
                <c:pt idx="398">
                  <c:v>26.138740319999901</c:v>
                </c:pt>
                <c:pt idx="399">
                  <c:v>26.316075239999901</c:v>
                </c:pt>
                <c:pt idx="400">
                  <c:v>26.493824699999902</c:v>
                </c:pt>
                <c:pt idx="401">
                  <c:v>26.672068079999899</c:v>
                </c:pt>
                <c:pt idx="402">
                  <c:v>26.850858299999899</c:v>
                </c:pt>
                <c:pt idx="403">
                  <c:v>27.029921939999898</c:v>
                </c:pt>
                <c:pt idx="404">
                  <c:v>27.2091090599999</c:v>
                </c:pt>
                <c:pt idx="405">
                  <c:v>27.388366739999899</c:v>
                </c:pt>
                <c:pt idx="406">
                  <c:v>27.5679154799999</c:v>
                </c:pt>
                <c:pt idx="407">
                  <c:v>27.748549079999901</c:v>
                </c:pt>
                <c:pt idx="408">
                  <c:v>27.929764799999901</c:v>
                </c:pt>
                <c:pt idx="409">
                  <c:v>28.112021279999901</c:v>
                </c:pt>
                <c:pt idx="410">
                  <c:v>28.294842239999898</c:v>
                </c:pt>
                <c:pt idx="411">
                  <c:v>28.477592639999902</c:v>
                </c:pt>
                <c:pt idx="412">
                  <c:v>28.6603165799999</c:v>
                </c:pt>
                <c:pt idx="413">
                  <c:v>28.8434109599999</c:v>
                </c:pt>
                <c:pt idx="414">
                  <c:v>29.027113919999898</c:v>
                </c:pt>
                <c:pt idx="415">
                  <c:v>29.211293159999901</c:v>
                </c:pt>
                <c:pt idx="416">
                  <c:v>29.3960545199999</c:v>
                </c:pt>
                <c:pt idx="417">
                  <c:v>29.581547939999901</c:v>
                </c:pt>
                <c:pt idx="418">
                  <c:v>29.7679762799999</c:v>
                </c:pt>
                <c:pt idx="419">
                  <c:v>29.955392459999899</c:v>
                </c:pt>
                <c:pt idx="420">
                  <c:v>30.1435847999999</c:v>
                </c:pt>
                <c:pt idx="421">
                  <c:v>30.332341619999902</c:v>
                </c:pt>
                <c:pt idx="422">
                  <c:v>30.5215923599999</c:v>
                </c:pt>
                <c:pt idx="423">
                  <c:v>30.711610439999902</c:v>
                </c:pt>
                <c:pt idx="424">
                  <c:v>30.902492879999901</c:v>
                </c:pt>
                <c:pt idx="425">
                  <c:v>31.094363159999901</c:v>
                </c:pt>
                <c:pt idx="426">
                  <c:v>31.287238919999901</c:v>
                </c:pt>
                <c:pt idx="427">
                  <c:v>31.480952579999901</c:v>
                </c:pt>
                <c:pt idx="428">
                  <c:v>31.675292459999898</c:v>
                </c:pt>
                <c:pt idx="429">
                  <c:v>31.870135079999901</c:v>
                </c:pt>
                <c:pt idx="430">
                  <c:v>32.0654892599999</c:v>
                </c:pt>
                <c:pt idx="431">
                  <c:v>32.261399099999899</c:v>
                </c:pt>
                <c:pt idx="432">
                  <c:v>32.457908699999898</c:v>
                </c:pt>
                <c:pt idx="433">
                  <c:v>32.655317939999897</c:v>
                </c:pt>
                <c:pt idx="434">
                  <c:v>32.8536973799999</c:v>
                </c:pt>
                <c:pt idx="435">
                  <c:v>33.052800059999903</c:v>
                </c:pt>
                <c:pt idx="436">
                  <c:v>33.2523790199999</c:v>
                </c:pt>
                <c:pt idx="437">
                  <c:v>33.452972279999898</c:v>
                </c:pt>
                <c:pt idx="438">
                  <c:v>33.654200579999902</c:v>
                </c:pt>
                <c:pt idx="439">
                  <c:v>33.8561432999999</c:v>
                </c:pt>
                <c:pt idx="440">
                  <c:v>34.059708899999897</c:v>
                </c:pt>
                <c:pt idx="441">
                  <c:v>34.265135519999902</c:v>
                </c:pt>
                <c:pt idx="442">
                  <c:v>34.470615059999901</c:v>
                </c:pt>
                <c:pt idx="443">
                  <c:v>34.676897219999901</c:v>
                </c:pt>
                <c:pt idx="444">
                  <c:v>34.884661139999899</c:v>
                </c:pt>
                <c:pt idx="445">
                  <c:v>35.092663199999897</c:v>
                </c:pt>
                <c:pt idx="446">
                  <c:v>35.300982779999899</c:v>
                </c:pt>
                <c:pt idx="447">
                  <c:v>35.509822739999898</c:v>
                </c:pt>
                <c:pt idx="448">
                  <c:v>35.718900839999897</c:v>
                </c:pt>
                <c:pt idx="449">
                  <c:v>35.928896219999899</c:v>
                </c:pt>
                <c:pt idx="450">
                  <c:v>36.140196959999898</c:v>
                </c:pt>
                <c:pt idx="451">
                  <c:v>36.3532528799999</c:v>
                </c:pt>
                <c:pt idx="452">
                  <c:v>36.567755279999901</c:v>
                </c:pt>
                <c:pt idx="453">
                  <c:v>36.783183779999902</c:v>
                </c:pt>
                <c:pt idx="454">
                  <c:v>36.999714779999898</c:v>
                </c:pt>
                <c:pt idx="455">
                  <c:v>37.217251259999898</c:v>
                </c:pt>
                <c:pt idx="456">
                  <c:v>37.435934339999903</c:v>
                </c:pt>
                <c:pt idx="457">
                  <c:v>37.656019799999903</c:v>
                </c:pt>
                <c:pt idx="458">
                  <c:v>37.877481179999897</c:v>
                </c:pt>
                <c:pt idx="459">
                  <c:v>38.100397859999902</c:v>
                </c:pt>
                <c:pt idx="460">
                  <c:v>38.324655179999901</c:v>
                </c:pt>
                <c:pt idx="461">
                  <c:v>38.550112019999901</c:v>
                </c:pt>
                <c:pt idx="462">
                  <c:v>38.776583159999902</c:v>
                </c:pt>
                <c:pt idx="463">
                  <c:v>39.0039362999999</c:v>
                </c:pt>
                <c:pt idx="464">
                  <c:v>39.2321802599999</c:v>
                </c:pt>
                <c:pt idx="465">
                  <c:v>39.4612356599999</c:v>
                </c:pt>
                <c:pt idx="466">
                  <c:v>39.691199519999898</c:v>
                </c:pt>
              </c:numCache>
            </c:numRef>
          </c:val>
          <c:smooth val="0"/>
        </c:ser>
        <c:dLbls>
          <c:showLegendKey val="0"/>
          <c:showVal val="0"/>
          <c:showCatName val="0"/>
          <c:showSerName val="0"/>
          <c:showPercent val="0"/>
          <c:showBubbleSize val="0"/>
        </c:dLbls>
        <c:smooth val="0"/>
        <c:axId val="-583934304"/>
        <c:axId val="-583928320"/>
      </c:lineChart>
      <c:catAx>
        <c:axId val="-583934304"/>
        <c:scaling>
          <c:orientation val="minMax"/>
        </c:scaling>
        <c:delete val="0"/>
        <c:axPos val="b"/>
        <c:majorTickMark val="out"/>
        <c:minorTickMark val="none"/>
        <c:tickLblPos val="nextTo"/>
        <c:txPr>
          <a:bodyPr/>
          <a:lstStyle/>
          <a:p>
            <a:pPr>
              <a:defRPr lang="ja-JP"/>
            </a:pPr>
            <a:endParaRPr lang="en-US"/>
          </a:p>
        </c:txPr>
        <c:crossAx val="-583928320"/>
        <c:crosses val="autoZero"/>
        <c:auto val="1"/>
        <c:lblAlgn val="ctr"/>
        <c:lblOffset val="100"/>
        <c:noMultiLvlLbl val="0"/>
      </c:catAx>
      <c:valAx>
        <c:axId val="-583928320"/>
        <c:scaling>
          <c:orientation val="minMax"/>
        </c:scaling>
        <c:delete val="0"/>
        <c:axPos val="l"/>
        <c:majorGridlines/>
        <c:numFmt formatCode="0.00E+00" sourceLinked="1"/>
        <c:majorTickMark val="out"/>
        <c:minorTickMark val="none"/>
        <c:tickLblPos val="nextTo"/>
        <c:txPr>
          <a:bodyPr/>
          <a:lstStyle/>
          <a:p>
            <a:pPr>
              <a:defRPr lang="ja-JP" sz="1000"/>
            </a:pPr>
            <a:endParaRPr lang="en-US"/>
          </a:p>
        </c:txPr>
        <c:crossAx val="-583934304"/>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marker>
            <c:symbol val="none"/>
          </c:marker>
          <c:val>
            <c:numRef>
              <c:f>零偏加速度!$L$1:$L$756</c:f>
              <c:numCache>
                <c:formatCode>General</c:formatCode>
                <c:ptCount val="756"/>
                <c:pt idx="0">
                  <c:v>4.8999999999999898E-2</c:v>
                </c:pt>
                <c:pt idx="1">
                  <c:v>2.9399999999999999E-2</c:v>
                </c:pt>
                <c:pt idx="2">
                  <c:v>4.9000000000000002E-2</c:v>
                </c:pt>
                <c:pt idx="3">
                  <c:v>1.9599999999999999E-2</c:v>
                </c:pt>
                <c:pt idx="4">
                  <c:v>1.9599999999999999E-2</c:v>
                </c:pt>
                <c:pt idx="5">
                  <c:v>-2.9399999999999999E-2</c:v>
                </c:pt>
                <c:pt idx="6">
                  <c:v>-6.8599999999999994E-2</c:v>
                </c:pt>
                <c:pt idx="7">
                  <c:v>-8.8200000000000001E-2</c:v>
                </c:pt>
                <c:pt idx="8">
                  <c:v>-0.1764</c:v>
                </c:pt>
                <c:pt idx="9">
                  <c:v>-0.23519999999999899</c:v>
                </c:pt>
                <c:pt idx="10">
                  <c:v>-0.31359999999999999</c:v>
                </c:pt>
                <c:pt idx="11">
                  <c:v>-0.32339999999999902</c:v>
                </c:pt>
                <c:pt idx="12">
                  <c:v>-0.15679999999999999</c:v>
                </c:pt>
                <c:pt idx="13">
                  <c:v>9.7999999999999997E-3</c:v>
                </c:pt>
                <c:pt idx="14">
                  <c:v>9.7999999999999893E-3</c:v>
                </c:pt>
                <c:pt idx="15">
                  <c:v>5.8799999999999998E-2</c:v>
                </c:pt>
                <c:pt idx="16">
                  <c:v>-4.9000000000000002E-2</c:v>
                </c:pt>
                <c:pt idx="17">
                  <c:v>-8.8200000000000001E-2</c:v>
                </c:pt>
                <c:pt idx="18">
                  <c:v>-0.13719999999999999</c:v>
                </c:pt>
                <c:pt idx="19">
                  <c:v>-0.25480000000000003</c:v>
                </c:pt>
                <c:pt idx="20">
                  <c:v>-0.32340000000000002</c:v>
                </c:pt>
                <c:pt idx="21">
                  <c:v>-0.37240000000000001</c:v>
                </c:pt>
                <c:pt idx="22">
                  <c:v>-0.39200000000000002</c:v>
                </c:pt>
                <c:pt idx="23">
                  <c:v>-0.39200000000000002</c:v>
                </c:pt>
                <c:pt idx="24">
                  <c:v>-0.31359999999999999</c:v>
                </c:pt>
                <c:pt idx="25">
                  <c:v>-0.21560000000000001</c:v>
                </c:pt>
                <c:pt idx="26">
                  <c:v>-0.14699999999999999</c:v>
                </c:pt>
                <c:pt idx="27">
                  <c:v>-0.14699999999999999</c:v>
                </c:pt>
                <c:pt idx="28">
                  <c:v>-0.1666</c:v>
                </c:pt>
                <c:pt idx="29">
                  <c:v>-0.1862</c:v>
                </c:pt>
                <c:pt idx="30">
                  <c:v>-0.23519999999999999</c:v>
                </c:pt>
                <c:pt idx="31">
                  <c:v>-0.14699999999999999</c:v>
                </c:pt>
                <c:pt idx="32">
                  <c:v>-0.15679999999999999</c:v>
                </c:pt>
                <c:pt idx="33">
                  <c:v>-8.8200000000000001E-2</c:v>
                </c:pt>
                <c:pt idx="34">
                  <c:v>-3.9199999999999999E-2</c:v>
                </c:pt>
                <c:pt idx="35">
                  <c:v>-0.13719999999999999</c:v>
                </c:pt>
                <c:pt idx="36">
                  <c:v>-0.1666</c:v>
                </c:pt>
                <c:pt idx="37">
                  <c:v>-0.15679999999999999</c:v>
                </c:pt>
                <c:pt idx="38">
                  <c:v>-0.21560000000000001</c:v>
                </c:pt>
                <c:pt idx="39">
                  <c:v>-0.20579999999999901</c:v>
                </c:pt>
                <c:pt idx="40">
                  <c:v>-0.1666</c:v>
                </c:pt>
                <c:pt idx="41">
                  <c:v>-0.1764</c:v>
                </c:pt>
                <c:pt idx="42">
                  <c:v>-9.8000000000000004E-2</c:v>
                </c:pt>
                <c:pt idx="43">
                  <c:v>-4.9000000000000002E-2</c:v>
                </c:pt>
                <c:pt idx="44">
                  <c:v>1.9599999999999999E-2</c:v>
                </c:pt>
                <c:pt idx="45">
                  <c:v>0.10780000000000001</c:v>
                </c:pt>
                <c:pt idx="46">
                  <c:v>0.19600000000000001</c:v>
                </c:pt>
                <c:pt idx="47">
                  <c:v>0.3332</c:v>
                </c:pt>
                <c:pt idx="48">
                  <c:v>0.38219999999999998</c:v>
                </c:pt>
                <c:pt idx="49">
                  <c:v>0.32340000000000002</c:v>
                </c:pt>
                <c:pt idx="50">
                  <c:v>0.34300000000000003</c:v>
                </c:pt>
                <c:pt idx="51">
                  <c:v>0.23519999999999999</c:v>
                </c:pt>
                <c:pt idx="52">
                  <c:v>8.8200000000000001E-2</c:v>
                </c:pt>
                <c:pt idx="53">
                  <c:v>0.10780000000000001</c:v>
                </c:pt>
                <c:pt idx="54">
                  <c:v>4.8999999999999898E-2</c:v>
                </c:pt>
                <c:pt idx="55">
                  <c:v>-9.7999999999999997E-3</c:v>
                </c:pt>
                <c:pt idx="56">
                  <c:v>-8.8200000000000001E-2</c:v>
                </c:pt>
                <c:pt idx="57">
                  <c:v>-7.8399999999999997E-2</c:v>
                </c:pt>
                <c:pt idx="58">
                  <c:v>6.8599999999999994E-2</c:v>
                </c:pt>
                <c:pt idx="59">
                  <c:v>0.14699999999999999</c:v>
                </c:pt>
                <c:pt idx="60">
                  <c:v>0</c:v>
                </c:pt>
                <c:pt idx="61">
                  <c:v>5.8799999999999998E-2</c:v>
                </c:pt>
                <c:pt idx="62">
                  <c:v>1.9599999999999999E-2</c:v>
                </c:pt>
                <c:pt idx="63">
                  <c:v>0.12740000000000001</c:v>
                </c:pt>
                <c:pt idx="64">
                  <c:v>0.2646</c:v>
                </c:pt>
                <c:pt idx="65">
                  <c:v>0.29399999999999998</c:v>
                </c:pt>
                <c:pt idx="66">
                  <c:v>0.31359999999999999</c:v>
                </c:pt>
                <c:pt idx="67">
                  <c:v>0.30379999999999902</c:v>
                </c:pt>
                <c:pt idx="68">
                  <c:v>0.3332</c:v>
                </c:pt>
                <c:pt idx="69">
                  <c:v>0.28420000000000001</c:v>
                </c:pt>
                <c:pt idx="70">
                  <c:v>4.9000000000000002E-2</c:v>
                </c:pt>
                <c:pt idx="71">
                  <c:v>2.9399999999999999E-2</c:v>
                </c:pt>
                <c:pt idx="72">
                  <c:v>0.10779999999999899</c:v>
                </c:pt>
                <c:pt idx="73">
                  <c:v>7.8399999999999997E-2</c:v>
                </c:pt>
                <c:pt idx="74">
                  <c:v>0.10780000000000001</c:v>
                </c:pt>
                <c:pt idx="75">
                  <c:v>0.13719999999999999</c:v>
                </c:pt>
                <c:pt idx="76">
                  <c:v>0.1176</c:v>
                </c:pt>
                <c:pt idx="77">
                  <c:v>0</c:v>
                </c:pt>
                <c:pt idx="78">
                  <c:v>0.21560000000000001</c:v>
                </c:pt>
                <c:pt idx="79">
                  <c:v>0.61739999999999995</c:v>
                </c:pt>
                <c:pt idx="80">
                  <c:v>0.72519999999999996</c:v>
                </c:pt>
                <c:pt idx="81">
                  <c:v>0.69579999999999997</c:v>
                </c:pt>
                <c:pt idx="82">
                  <c:v>0.71540000000000004</c:v>
                </c:pt>
                <c:pt idx="83">
                  <c:v>0.55859999999999999</c:v>
                </c:pt>
                <c:pt idx="84">
                  <c:v>0.51939999999999997</c:v>
                </c:pt>
                <c:pt idx="85">
                  <c:v>0.49980000000000002</c:v>
                </c:pt>
                <c:pt idx="86">
                  <c:v>0.51939999999999997</c:v>
                </c:pt>
                <c:pt idx="87">
                  <c:v>0.5978</c:v>
                </c:pt>
                <c:pt idx="88">
                  <c:v>0.72519999999999996</c:v>
                </c:pt>
                <c:pt idx="89">
                  <c:v>0.69579999999999997</c:v>
                </c:pt>
                <c:pt idx="90">
                  <c:v>0.53900000000000003</c:v>
                </c:pt>
                <c:pt idx="91">
                  <c:v>0.41159999999999902</c:v>
                </c:pt>
                <c:pt idx="92">
                  <c:v>0.245</c:v>
                </c:pt>
                <c:pt idx="93">
                  <c:v>0.1176</c:v>
                </c:pt>
                <c:pt idx="94">
                  <c:v>0.12740000000000001</c:v>
                </c:pt>
                <c:pt idx="95">
                  <c:v>0.22539999999999999</c:v>
                </c:pt>
                <c:pt idx="96">
                  <c:v>0.39200000000000002</c:v>
                </c:pt>
                <c:pt idx="97">
                  <c:v>0.58799999999999997</c:v>
                </c:pt>
                <c:pt idx="98">
                  <c:v>0.66639999999999999</c:v>
                </c:pt>
                <c:pt idx="99">
                  <c:v>0.65659999999999996</c:v>
                </c:pt>
                <c:pt idx="100">
                  <c:v>0.62719999999999998</c:v>
                </c:pt>
                <c:pt idx="101">
                  <c:v>0.63700000000000001</c:v>
                </c:pt>
                <c:pt idx="102">
                  <c:v>0.61739999999999995</c:v>
                </c:pt>
                <c:pt idx="103">
                  <c:v>0.60760000000000003</c:v>
                </c:pt>
                <c:pt idx="104">
                  <c:v>0.5978</c:v>
                </c:pt>
                <c:pt idx="105">
                  <c:v>0.58799999999999997</c:v>
                </c:pt>
                <c:pt idx="106">
                  <c:v>0.58799999999999997</c:v>
                </c:pt>
                <c:pt idx="107">
                  <c:v>0.58799999999999997</c:v>
                </c:pt>
                <c:pt idx="108">
                  <c:v>0.50960000000000005</c:v>
                </c:pt>
                <c:pt idx="109">
                  <c:v>0.5292</c:v>
                </c:pt>
                <c:pt idx="110">
                  <c:v>0.54879999999999995</c:v>
                </c:pt>
                <c:pt idx="111">
                  <c:v>0.5292</c:v>
                </c:pt>
                <c:pt idx="112">
                  <c:v>0.5978</c:v>
                </c:pt>
                <c:pt idx="113">
                  <c:v>0.63700000000000001</c:v>
                </c:pt>
                <c:pt idx="114">
                  <c:v>0.62719999999999998</c:v>
                </c:pt>
                <c:pt idx="115">
                  <c:v>0.69579999999999997</c:v>
                </c:pt>
                <c:pt idx="116">
                  <c:v>0.69579999999999997</c:v>
                </c:pt>
                <c:pt idx="117">
                  <c:v>0.46060000000000001</c:v>
                </c:pt>
                <c:pt idx="118">
                  <c:v>0.32340000000000002</c:v>
                </c:pt>
                <c:pt idx="119">
                  <c:v>0.2646</c:v>
                </c:pt>
                <c:pt idx="120">
                  <c:v>9.7999999999999907E-2</c:v>
                </c:pt>
                <c:pt idx="121">
                  <c:v>0.20580000000000001</c:v>
                </c:pt>
                <c:pt idx="122">
                  <c:v>4.8999999999999898E-2</c:v>
                </c:pt>
                <c:pt idx="123">
                  <c:v>-0.14699999999999999</c:v>
                </c:pt>
                <c:pt idx="124">
                  <c:v>-0.15679999999999999</c:v>
                </c:pt>
                <c:pt idx="125">
                  <c:v>-0.12740000000000001</c:v>
                </c:pt>
                <c:pt idx="126">
                  <c:v>-9.8000000000000004E-2</c:v>
                </c:pt>
                <c:pt idx="127">
                  <c:v>-7.8399999999999997E-2</c:v>
                </c:pt>
                <c:pt idx="128">
                  <c:v>-4.9000000000000002E-2</c:v>
                </c:pt>
                <c:pt idx="129">
                  <c:v>9.7999999999999997E-3</c:v>
                </c:pt>
                <c:pt idx="130">
                  <c:v>-1.9599999999999999E-2</c:v>
                </c:pt>
                <c:pt idx="131">
                  <c:v>-4.9000000000000002E-2</c:v>
                </c:pt>
                <c:pt idx="132">
                  <c:v>-7.8399999999999997E-2</c:v>
                </c:pt>
                <c:pt idx="133">
                  <c:v>-1.9599999999999999E-2</c:v>
                </c:pt>
                <c:pt idx="134">
                  <c:v>7.8399999999999997E-2</c:v>
                </c:pt>
                <c:pt idx="135">
                  <c:v>0.10780000000000001</c:v>
                </c:pt>
                <c:pt idx="136">
                  <c:v>3.9199999999999999E-2</c:v>
                </c:pt>
                <c:pt idx="137">
                  <c:v>-0.14699999999999999</c:v>
                </c:pt>
                <c:pt idx="138">
                  <c:v>-0.32340000000000002</c:v>
                </c:pt>
                <c:pt idx="139">
                  <c:v>-0.39200000000000002</c:v>
                </c:pt>
                <c:pt idx="140">
                  <c:v>-0.45079999999999998</c:v>
                </c:pt>
                <c:pt idx="141">
                  <c:v>-0.54879999999999995</c:v>
                </c:pt>
                <c:pt idx="142">
                  <c:v>-0.46060000000000001</c:v>
                </c:pt>
                <c:pt idx="143">
                  <c:v>-0.39200000000000002</c:v>
                </c:pt>
                <c:pt idx="144">
                  <c:v>-0.41160000000000002</c:v>
                </c:pt>
                <c:pt idx="145">
                  <c:v>-0.47039999999999998</c:v>
                </c:pt>
                <c:pt idx="146">
                  <c:v>-0.53899999999999904</c:v>
                </c:pt>
                <c:pt idx="147">
                  <c:v>-0.49980000000000002</c:v>
                </c:pt>
                <c:pt idx="148">
                  <c:v>-0.5292</c:v>
                </c:pt>
                <c:pt idx="149">
                  <c:v>-0.47039999999999998</c:v>
                </c:pt>
                <c:pt idx="150">
                  <c:v>-0.39199999999999902</c:v>
                </c:pt>
                <c:pt idx="151">
                  <c:v>-0.30380000000000001</c:v>
                </c:pt>
                <c:pt idx="152">
                  <c:v>-0.23519999999999999</c:v>
                </c:pt>
                <c:pt idx="153">
                  <c:v>-0.28420000000000001</c:v>
                </c:pt>
                <c:pt idx="154">
                  <c:v>-0.25480000000000003</c:v>
                </c:pt>
                <c:pt idx="155">
                  <c:v>-0.27439999999999998</c:v>
                </c:pt>
                <c:pt idx="156">
                  <c:v>-0.245</c:v>
                </c:pt>
                <c:pt idx="157">
                  <c:v>-0.21560000000000001</c:v>
                </c:pt>
                <c:pt idx="158">
                  <c:v>-0.12740000000000001</c:v>
                </c:pt>
                <c:pt idx="159">
                  <c:v>-5.8799999999999998E-2</c:v>
                </c:pt>
                <c:pt idx="160">
                  <c:v>-0.13719999999999999</c:v>
                </c:pt>
                <c:pt idx="161">
                  <c:v>-0.20579999999999901</c:v>
                </c:pt>
                <c:pt idx="162">
                  <c:v>-0.30380000000000001</c:v>
                </c:pt>
                <c:pt idx="163">
                  <c:v>-0.36259999999999998</c:v>
                </c:pt>
                <c:pt idx="164">
                  <c:v>-0.30380000000000001</c:v>
                </c:pt>
                <c:pt idx="165">
                  <c:v>-0.3332</c:v>
                </c:pt>
                <c:pt idx="166">
                  <c:v>-0.19600000000000001</c:v>
                </c:pt>
                <c:pt idx="167">
                  <c:v>-5.8799999999999998E-2</c:v>
                </c:pt>
                <c:pt idx="168">
                  <c:v>-4.9000000000000002E-2</c:v>
                </c:pt>
                <c:pt idx="169">
                  <c:v>-8.8200000000000001E-2</c:v>
                </c:pt>
                <c:pt idx="170">
                  <c:v>-0.14699999999999999</c:v>
                </c:pt>
                <c:pt idx="171">
                  <c:v>-0.38219999999999998</c:v>
                </c:pt>
                <c:pt idx="172">
                  <c:v>-0.38219999999999998</c:v>
                </c:pt>
                <c:pt idx="173">
                  <c:v>-0.48020000000000002</c:v>
                </c:pt>
                <c:pt idx="174">
                  <c:v>-0.53899999999999904</c:v>
                </c:pt>
                <c:pt idx="175">
                  <c:v>-0.55859999999999999</c:v>
                </c:pt>
                <c:pt idx="176">
                  <c:v>-0.54879999999999995</c:v>
                </c:pt>
                <c:pt idx="177">
                  <c:v>-0.51939999999999997</c:v>
                </c:pt>
                <c:pt idx="178">
                  <c:v>-0.46060000000000001</c:v>
                </c:pt>
                <c:pt idx="179">
                  <c:v>-0.4214</c:v>
                </c:pt>
                <c:pt idx="180">
                  <c:v>-0.36259999999999998</c:v>
                </c:pt>
                <c:pt idx="181">
                  <c:v>-0.20579999999999901</c:v>
                </c:pt>
                <c:pt idx="182">
                  <c:v>-0.25480000000000003</c:v>
                </c:pt>
                <c:pt idx="183">
                  <c:v>-0.30380000000000001</c:v>
                </c:pt>
                <c:pt idx="184">
                  <c:v>-0.3528</c:v>
                </c:pt>
                <c:pt idx="185">
                  <c:v>-0.31359999999999999</c:v>
                </c:pt>
                <c:pt idx="186">
                  <c:v>-0.37240000000000001</c:v>
                </c:pt>
                <c:pt idx="187">
                  <c:v>-0.34300000000000003</c:v>
                </c:pt>
                <c:pt idx="188">
                  <c:v>-0.245</c:v>
                </c:pt>
                <c:pt idx="189">
                  <c:v>-0.29399999999999998</c:v>
                </c:pt>
                <c:pt idx="190">
                  <c:v>-0.245</c:v>
                </c:pt>
                <c:pt idx="191">
                  <c:v>-0.22539999999999999</c:v>
                </c:pt>
                <c:pt idx="192">
                  <c:v>-0.1764</c:v>
                </c:pt>
                <c:pt idx="193">
                  <c:v>-0.28420000000000001</c:v>
                </c:pt>
                <c:pt idx="194">
                  <c:v>-0.2646</c:v>
                </c:pt>
                <c:pt idx="195">
                  <c:v>-0.28420000000000001</c:v>
                </c:pt>
                <c:pt idx="196">
                  <c:v>-0.3332</c:v>
                </c:pt>
                <c:pt idx="197">
                  <c:v>-0.23519999999999999</c:v>
                </c:pt>
                <c:pt idx="198">
                  <c:v>-0.21560000000000001</c:v>
                </c:pt>
                <c:pt idx="199">
                  <c:v>-7.8399999999999997E-2</c:v>
                </c:pt>
                <c:pt idx="200">
                  <c:v>-5.8799999999999998E-2</c:v>
                </c:pt>
                <c:pt idx="201">
                  <c:v>-2.9399999999999999E-2</c:v>
                </c:pt>
                <c:pt idx="202">
                  <c:v>6.8599999999999994E-2</c:v>
                </c:pt>
                <c:pt idx="203">
                  <c:v>8.8200000000000001E-2</c:v>
                </c:pt>
                <c:pt idx="204">
                  <c:v>0.14699999999999999</c:v>
                </c:pt>
                <c:pt idx="205">
                  <c:v>0.25480000000000003</c:v>
                </c:pt>
                <c:pt idx="206">
                  <c:v>0.32340000000000002</c:v>
                </c:pt>
                <c:pt idx="207">
                  <c:v>0.3332</c:v>
                </c:pt>
                <c:pt idx="208">
                  <c:v>0.51939999999999997</c:v>
                </c:pt>
                <c:pt idx="209">
                  <c:v>0.37240000000000001</c:v>
                </c:pt>
                <c:pt idx="210">
                  <c:v>0.3332</c:v>
                </c:pt>
                <c:pt idx="211">
                  <c:v>0.34300000000000003</c:v>
                </c:pt>
                <c:pt idx="212">
                  <c:v>0.2646</c:v>
                </c:pt>
                <c:pt idx="213">
                  <c:v>0.245</c:v>
                </c:pt>
                <c:pt idx="214">
                  <c:v>0.25480000000000003</c:v>
                </c:pt>
                <c:pt idx="215">
                  <c:v>0.22539999999999999</c:v>
                </c:pt>
                <c:pt idx="216">
                  <c:v>0.37239999999999901</c:v>
                </c:pt>
                <c:pt idx="217">
                  <c:v>0.48019999999999902</c:v>
                </c:pt>
                <c:pt idx="218">
                  <c:v>0.47039999999999998</c:v>
                </c:pt>
                <c:pt idx="219">
                  <c:v>0.3332</c:v>
                </c:pt>
                <c:pt idx="220">
                  <c:v>0.32340000000000002</c:v>
                </c:pt>
                <c:pt idx="221">
                  <c:v>0.41159999999999902</c:v>
                </c:pt>
                <c:pt idx="222">
                  <c:v>0.53900000000000003</c:v>
                </c:pt>
                <c:pt idx="223">
                  <c:v>0.55859999999999999</c:v>
                </c:pt>
                <c:pt idx="224">
                  <c:v>0.57820000000000005</c:v>
                </c:pt>
                <c:pt idx="225">
                  <c:v>0.57819999999999905</c:v>
                </c:pt>
                <c:pt idx="226">
                  <c:v>0.61739999999999995</c:v>
                </c:pt>
                <c:pt idx="227">
                  <c:v>0.69579999999999997</c:v>
                </c:pt>
                <c:pt idx="228">
                  <c:v>0.58799999999999997</c:v>
                </c:pt>
                <c:pt idx="229">
                  <c:v>0.46060000000000001</c:v>
                </c:pt>
                <c:pt idx="230">
                  <c:v>0.245</c:v>
                </c:pt>
                <c:pt idx="231">
                  <c:v>0.1764</c:v>
                </c:pt>
                <c:pt idx="232">
                  <c:v>8.8200000000000001E-2</c:v>
                </c:pt>
                <c:pt idx="233">
                  <c:v>3.9199999999999999E-2</c:v>
                </c:pt>
                <c:pt idx="234">
                  <c:v>1.9599999999999999E-2</c:v>
                </c:pt>
                <c:pt idx="235">
                  <c:v>3.9199999999999999E-2</c:v>
                </c:pt>
                <c:pt idx="236">
                  <c:v>0.10780000000000001</c:v>
                </c:pt>
                <c:pt idx="237">
                  <c:v>0.19600000000000001</c:v>
                </c:pt>
                <c:pt idx="238">
                  <c:v>0.45079999999999998</c:v>
                </c:pt>
                <c:pt idx="239">
                  <c:v>0.50960000000000005</c:v>
                </c:pt>
                <c:pt idx="240">
                  <c:v>0.5292</c:v>
                </c:pt>
                <c:pt idx="241">
                  <c:v>0.55859999999999999</c:v>
                </c:pt>
                <c:pt idx="242">
                  <c:v>0.5978</c:v>
                </c:pt>
                <c:pt idx="243">
                  <c:v>0.5292</c:v>
                </c:pt>
                <c:pt idx="244">
                  <c:v>0.43120000000000003</c:v>
                </c:pt>
                <c:pt idx="245">
                  <c:v>0.3528</c:v>
                </c:pt>
                <c:pt idx="246">
                  <c:v>0.34299999999999897</c:v>
                </c:pt>
                <c:pt idx="247">
                  <c:v>0.40179999999999999</c:v>
                </c:pt>
                <c:pt idx="248">
                  <c:v>0.37240000000000001</c:v>
                </c:pt>
                <c:pt idx="249">
                  <c:v>0.34299999999999897</c:v>
                </c:pt>
                <c:pt idx="250">
                  <c:v>0.3528</c:v>
                </c:pt>
                <c:pt idx="251">
                  <c:v>0.28420000000000001</c:v>
                </c:pt>
                <c:pt idx="252">
                  <c:v>0.245</c:v>
                </c:pt>
                <c:pt idx="253">
                  <c:v>0.1764</c:v>
                </c:pt>
                <c:pt idx="254">
                  <c:v>-2.9399999999999898E-2</c:v>
                </c:pt>
                <c:pt idx="255">
                  <c:v>-4.8999999999999898E-2</c:v>
                </c:pt>
                <c:pt idx="256">
                  <c:v>-9.7999999999999893E-3</c:v>
                </c:pt>
                <c:pt idx="257">
                  <c:v>-3.9199999999999999E-2</c:v>
                </c:pt>
                <c:pt idx="258">
                  <c:v>-9.7999999999999893E-3</c:v>
                </c:pt>
                <c:pt idx="259">
                  <c:v>-9.7999999999999997E-3</c:v>
                </c:pt>
                <c:pt idx="260">
                  <c:v>-9.7999999999999997E-3</c:v>
                </c:pt>
                <c:pt idx="261">
                  <c:v>-3.9199999999999999E-2</c:v>
                </c:pt>
                <c:pt idx="262">
                  <c:v>-0.10780000000000001</c:v>
                </c:pt>
                <c:pt idx="263">
                  <c:v>-0.1176</c:v>
                </c:pt>
                <c:pt idx="264">
                  <c:v>-0.39200000000000002</c:v>
                </c:pt>
                <c:pt idx="265">
                  <c:v>-0.54879999999999995</c:v>
                </c:pt>
                <c:pt idx="266">
                  <c:v>-0.60760000000000003</c:v>
                </c:pt>
                <c:pt idx="267">
                  <c:v>-0.47039999999999998</c:v>
                </c:pt>
                <c:pt idx="268">
                  <c:v>-0.32340000000000002</c:v>
                </c:pt>
                <c:pt idx="269">
                  <c:v>-0.27439999999999998</c:v>
                </c:pt>
                <c:pt idx="270">
                  <c:v>-0.2646</c:v>
                </c:pt>
                <c:pt idx="271">
                  <c:v>-0.32340000000000002</c:v>
                </c:pt>
                <c:pt idx="272">
                  <c:v>-0.32339999999999902</c:v>
                </c:pt>
                <c:pt idx="273">
                  <c:v>-0.31359999999999999</c:v>
                </c:pt>
                <c:pt idx="274">
                  <c:v>-0.4214</c:v>
                </c:pt>
                <c:pt idx="275">
                  <c:v>-0.57820000000000005</c:v>
                </c:pt>
                <c:pt idx="276">
                  <c:v>-0.49979999999999902</c:v>
                </c:pt>
                <c:pt idx="277">
                  <c:v>-0.57820000000000005</c:v>
                </c:pt>
                <c:pt idx="278">
                  <c:v>-0.61739999999999995</c:v>
                </c:pt>
                <c:pt idx="279">
                  <c:v>-0.56840000000000002</c:v>
                </c:pt>
                <c:pt idx="280">
                  <c:v>-0.47039999999999998</c:v>
                </c:pt>
                <c:pt idx="281">
                  <c:v>-0.45079999999999998</c:v>
                </c:pt>
                <c:pt idx="282">
                  <c:v>-0.3332</c:v>
                </c:pt>
                <c:pt idx="283">
                  <c:v>-0.38219999999999998</c:v>
                </c:pt>
                <c:pt idx="284">
                  <c:v>-0.7056</c:v>
                </c:pt>
                <c:pt idx="285">
                  <c:v>-0.98</c:v>
                </c:pt>
                <c:pt idx="286">
                  <c:v>-1.0975999999999999</c:v>
                </c:pt>
                <c:pt idx="287">
                  <c:v>-1.0486</c:v>
                </c:pt>
                <c:pt idx="288">
                  <c:v>-0.80359999999999998</c:v>
                </c:pt>
                <c:pt idx="289">
                  <c:v>-0.58799999999999997</c:v>
                </c:pt>
                <c:pt idx="290">
                  <c:v>-0.49980000000000002</c:v>
                </c:pt>
                <c:pt idx="291">
                  <c:v>-0.3528</c:v>
                </c:pt>
                <c:pt idx="292">
                  <c:v>-0.3528</c:v>
                </c:pt>
                <c:pt idx="293">
                  <c:v>-0.441</c:v>
                </c:pt>
                <c:pt idx="294">
                  <c:v>-0.47039999999999998</c:v>
                </c:pt>
                <c:pt idx="295">
                  <c:v>-0.46060000000000001</c:v>
                </c:pt>
                <c:pt idx="296">
                  <c:v>-0.47039999999999998</c:v>
                </c:pt>
                <c:pt idx="297">
                  <c:v>-0.39200000000000002</c:v>
                </c:pt>
                <c:pt idx="298">
                  <c:v>-0.34299999999999897</c:v>
                </c:pt>
                <c:pt idx="299">
                  <c:v>-0.27439999999999998</c:v>
                </c:pt>
                <c:pt idx="300">
                  <c:v>-0.22539999999999999</c:v>
                </c:pt>
                <c:pt idx="301">
                  <c:v>-0.12740000000000001</c:v>
                </c:pt>
                <c:pt idx="302">
                  <c:v>-0.45079999999999998</c:v>
                </c:pt>
                <c:pt idx="303">
                  <c:v>-0.54879999999999995</c:v>
                </c:pt>
                <c:pt idx="304">
                  <c:v>-0.64680000000000004</c:v>
                </c:pt>
                <c:pt idx="305">
                  <c:v>-0.65659999999999996</c:v>
                </c:pt>
                <c:pt idx="306">
                  <c:v>-0.64680000000000004</c:v>
                </c:pt>
                <c:pt idx="307">
                  <c:v>-0.7056</c:v>
                </c:pt>
                <c:pt idx="308">
                  <c:v>-0.78400000000000003</c:v>
                </c:pt>
                <c:pt idx="309">
                  <c:v>-0.80359999999999998</c:v>
                </c:pt>
                <c:pt idx="310">
                  <c:v>-0.68600000000000005</c:v>
                </c:pt>
                <c:pt idx="311">
                  <c:v>-0.54879999999999995</c:v>
                </c:pt>
                <c:pt idx="312">
                  <c:v>-0.49</c:v>
                </c:pt>
                <c:pt idx="313">
                  <c:v>-0.43120000000000003</c:v>
                </c:pt>
                <c:pt idx="314">
                  <c:v>-0.5292</c:v>
                </c:pt>
                <c:pt idx="315">
                  <c:v>-0.64680000000000004</c:v>
                </c:pt>
                <c:pt idx="316">
                  <c:v>-0.56840000000000002</c:v>
                </c:pt>
                <c:pt idx="317">
                  <c:v>-0.53900000000000003</c:v>
                </c:pt>
                <c:pt idx="318">
                  <c:v>-0.73499999999999999</c:v>
                </c:pt>
                <c:pt idx="319">
                  <c:v>-0.73499999999999999</c:v>
                </c:pt>
                <c:pt idx="320">
                  <c:v>-0.54879999999999995</c:v>
                </c:pt>
                <c:pt idx="321">
                  <c:v>-0.46060000000000001</c:v>
                </c:pt>
                <c:pt idx="322">
                  <c:v>-0.34300000000000003</c:v>
                </c:pt>
                <c:pt idx="323">
                  <c:v>-0.34300000000000003</c:v>
                </c:pt>
                <c:pt idx="324">
                  <c:v>-0.37240000000000001</c:v>
                </c:pt>
                <c:pt idx="325">
                  <c:v>-0.38219999999999998</c:v>
                </c:pt>
                <c:pt idx="326">
                  <c:v>-0.31359999999999999</c:v>
                </c:pt>
                <c:pt idx="327">
                  <c:v>-0.37240000000000001</c:v>
                </c:pt>
                <c:pt idx="328">
                  <c:v>-0.30380000000000001</c:v>
                </c:pt>
                <c:pt idx="329">
                  <c:v>-0.1764</c:v>
                </c:pt>
                <c:pt idx="330">
                  <c:v>-0.245</c:v>
                </c:pt>
                <c:pt idx="331">
                  <c:v>-0.25479999999999903</c:v>
                </c:pt>
                <c:pt idx="332">
                  <c:v>-0.1666</c:v>
                </c:pt>
                <c:pt idx="333">
                  <c:v>-5.8799999999999998E-2</c:v>
                </c:pt>
                <c:pt idx="334">
                  <c:v>-3.9199999999999999E-2</c:v>
                </c:pt>
                <c:pt idx="335">
                  <c:v>-9.7999999999999893E-3</c:v>
                </c:pt>
                <c:pt idx="336">
                  <c:v>-4.9000000000000002E-2</c:v>
                </c:pt>
                <c:pt idx="337">
                  <c:v>3.9199999999999999E-2</c:v>
                </c:pt>
                <c:pt idx="338">
                  <c:v>7.8399999999999997E-2</c:v>
                </c:pt>
                <c:pt idx="339">
                  <c:v>0.13719999999999999</c:v>
                </c:pt>
                <c:pt idx="340">
                  <c:v>0.1764</c:v>
                </c:pt>
                <c:pt idx="341">
                  <c:v>0.14699999999999999</c:v>
                </c:pt>
                <c:pt idx="342">
                  <c:v>0.20579999999999901</c:v>
                </c:pt>
                <c:pt idx="343">
                  <c:v>0.28420000000000001</c:v>
                </c:pt>
                <c:pt idx="344">
                  <c:v>0.2646</c:v>
                </c:pt>
                <c:pt idx="345">
                  <c:v>0.20580000000000001</c:v>
                </c:pt>
                <c:pt idx="346">
                  <c:v>0.22539999999999999</c:v>
                </c:pt>
                <c:pt idx="347">
                  <c:v>0.51939999999999997</c:v>
                </c:pt>
                <c:pt idx="348">
                  <c:v>0.36259999999999998</c:v>
                </c:pt>
                <c:pt idx="349">
                  <c:v>0.1862</c:v>
                </c:pt>
                <c:pt idx="350">
                  <c:v>0.53900000000000003</c:v>
                </c:pt>
                <c:pt idx="351">
                  <c:v>0.5292</c:v>
                </c:pt>
                <c:pt idx="352">
                  <c:v>0.45079999999999998</c:v>
                </c:pt>
                <c:pt idx="353">
                  <c:v>0.47039999999999998</c:v>
                </c:pt>
                <c:pt idx="354">
                  <c:v>0.3528</c:v>
                </c:pt>
                <c:pt idx="355">
                  <c:v>0.36259999999999998</c:v>
                </c:pt>
                <c:pt idx="356">
                  <c:v>0.30380000000000001</c:v>
                </c:pt>
                <c:pt idx="357">
                  <c:v>0.36259999999999998</c:v>
                </c:pt>
                <c:pt idx="358">
                  <c:v>0.4214</c:v>
                </c:pt>
                <c:pt idx="359">
                  <c:v>0.46060000000000001</c:v>
                </c:pt>
                <c:pt idx="360">
                  <c:v>0.37240000000000001</c:v>
                </c:pt>
                <c:pt idx="361">
                  <c:v>0.28420000000000001</c:v>
                </c:pt>
                <c:pt idx="362">
                  <c:v>0.34300000000000003</c:v>
                </c:pt>
                <c:pt idx="363">
                  <c:v>0.12740000000000001</c:v>
                </c:pt>
                <c:pt idx="364">
                  <c:v>1.9599999999999999E-2</c:v>
                </c:pt>
                <c:pt idx="365">
                  <c:v>5.8799999999999998E-2</c:v>
                </c:pt>
                <c:pt idx="366">
                  <c:v>9.8000000000000004E-2</c:v>
                </c:pt>
                <c:pt idx="367">
                  <c:v>0.20579999999999901</c:v>
                </c:pt>
                <c:pt idx="368">
                  <c:v>0.1862</c:v>
                </c:pt>
                <c:pt idx="369">
                  <c:v>0.22539999999999999</c:v>
                </c:pt>
                <c:pt idx="370">
                  <c:v>0.29399999999999998</c:v>
                </c:pt>
                <c:pt idx="371">
                  <c:v>0.34299999999999897</c:v>
                </c:pt>
                <c:pt idx="372">
                  <c:v>0.46060000000000001</c:v>
                </c:pt>
                <c:pt idx="373">
                  <c:v>0.5292</c:v>
                </c:pt>
                <c:pt idx="374">
                  <c:v>0.56839999999999902</c:v>
                </c:pt>
                <c:pt idx="375">
                  <c:v>0.58799999999999997</c:v>
                </c:pt>
                <c:pt idx="376">
                  <c:v>0.58799999999999997</c:v>
                </c:pt>
                <c:pt idx="377">
                  <c:v>0.58799999999999997</c:v>
                </c:pt>
                <c:pt idx="378">
                  <c:v>0.58799999999999997</c:v>
                </c:pt>
                <c:pt idx="379">
                  <c:v>0.54879999999999995</c:v>
                </c:pt>
                <c:pt idx="380">
                  <c:v>0.51939999999999997</c:v>
                </c:pt>
                <c:pt idx="381">
                  <c:v>0.46060000000000001</c:v>
                </c:pt>
                <c:pt idx="382">
                  <c:v>0.34300000000000003</c:v>
                </c:pt>
                <c:pt idx="383">
                  <c:v>0.30380000000000001</c:v>
                </c:pt>
                <c:pt idx="384">
                  <c:v>0.20580000000000001</c:v>
                </c:pt>
                <c:pt idx="385">
                  <c:v>0.10779999999999899</c:v>
                </c:pt>
                <c:pt idx="386">
                  <c:v>0.20580000000000001</c:v>
                </c:pt>
                <c:pt idx="387">
                  <c:v>0.1666</c:v>
                </c:pt>
                <c:pt idx="388">
                  <c:v>0.14699999999999999</c:v>
                </c:pt>
                <c:pt idx="389">
                  <c:v>0.1666</c:v>
                </c:pt>
                <c:pt idx="390">
                  <c:v>0.12740000000000001</c:v>
                </c:pt>
                <c:pt idx="391">
                  <c:v>0.15679999999999999</c:v>
                </c:pt>
                <c:pt idx="392">
                  <c:v>0.13719999999999999</c:v>
                </c:pt>
                <c:pt idx="393">
                  <c:v>0</c:v>
                </c:pt>
                <c:pt idx="394">
                  <c:v>-1.9599999999999899E-2</c:v>
                </c:pt>
                <c:pt idx="395">
                  <c:v>-0.14699999999999999</c:v>
                </c:pt>
                <c:pt idx="396">
                  <c:v>-0.22539999999999999</c:v>
                </c:pt>
                <c:pt idx="397">
                  <c:v>-0.1862</c:v>
                </c:pt>
                <c:pt idx="398">
                  <c:v>-0.23519999999999999</c:v>
                </c:pt>
                <c:pt idx="399">
                  <c:v>-0.25479999999999903</c:v>
                </c:pt>
                <c:pt idx="400">
                  <c:v>-0.3528</c:v>
                </c:pt>
                <c:pt idx="401">
                  <c:v>-0.43120000000000003</c:v>
                </c:pt>
                <c:pt idx="402">
                  <c:v>-0.50960000000000005</c:v>
                </c:pt>
                <c:pt idx="403">
                  <c:v>-0.441</c:v>
                </c:pt>
                <c:pt idx="404">
                  <c:v>-0.3332</c:v>
                </c:pt>
                <c:pt idx="405">
                  <c:v>-0.3332</c:v>
                </c:pt>
                <c:pt idx="406">
                  <c:v>-0.30380000000000001</c:v>
                </c:pt>
                <c:pt idx="407">
                  <c:v>-0.38219999999999998</c:v>
                </c:pt>
                <c:pt idx="408">
                  <c:v>-0.441</c:v>
                </c:pt>
                <c:pt idx="409">
                  <c:v>-0.43120000000000003</c:v>
                </c:pt>
                <c:pt idx="410">
                  <c:v>-0.34300000000000003</c:v>
                </c:pt>
                <c:pt idx="411">
                  <c:v>-0.30380000000000001</c:v>
                </c:pt>
                <c:pt idx="412">
                  <c:v>-0.36259999999999998</c:v>
                </c:pt>
                <c:pt idx="413">
                  <c:v>-0.46060000000000001</c:v>
                </c:pt>
                <c:pt idx="414">
                  <c:v>-0.7742</c:v>
                </c:pt>
                <c:pt idx="415">
                  <c:v>-0.79379999999999995</c:v>
                </c:pt>
                <c:pt idx="416">
                  <c:v>-0.61739999999999995</c:v>
                </c:pt>
                <c:pt idx="417">
                  <c:v>-0.46060000000000001</c:v>
                </c:pt>
                <c:pt idx="418">
                  <c:v>-0.41160000000000002</c:v>
                </c:pt>
                <c:pt idx="419">
                  <c:v>-0.31359999999999999</c:v>
                </c:pt>
                <c:pt idx="420">
                  <c:v>-0.2646</c:v>
                </c:pt>
                <c:pt idx="421">
                  <c:v>-0.1862</c:v>
                </c:pt>
                <c:pt idx="422">
                  <c:v>-0.245</c:v>
                </c:pt>
                <c:pt idx="423">
                  <c:v>-0.117599999999999</c:v>
                </c:pt>
                <c:pt idx="424">
                  <c:v>-0.21560000000000001</c:v>
                </c:pt>
                <c:pt idx="425">
                  <c:v>-0.29399999999999998</c:v>
                </c:pt>
                <c:pt idx="426">
                  <c:v>-0.38219999999999998</c:v>
                </c:pt>
                <c:pt idx="427">
                  <c:v>-0.30380000000000001</c:v>
                </c:pt>
                <c:pt idx="428">
                  <c:v>-9.7999999999999997E-3</c:v>
                </c:pt>
                <c:pt idx="429">
                  <c:v>-2.9399999999999999E-2</c:v>
                </c:pt>
                <c:pt idx="430">
                  <c:v>-0.14699999999999999</c:v>
                </c:pt>
                <c:pt idx="431">
                  <c:v>-0.15679999999999999</c:v>
                </c:pt>
                <c:pt idx="432">
                  <c:v>-0.28420000000000001</c:v>
                </c:pt>
                <c:pt idx="433">
                  <c:v>-0.37240000000000001</c:v>
                </c:pt>
                <c:pt idx="434">
                  <c:v>-0.39200000000000002</c:v>
                </c:pt>
                <c:pt idx="435">
                  <c:v>-0.45079999999999998</c:v>
                </c:pt>
                <c:pt idx="436">
                  <c:v>-0.43120000000000003</c:v>
                </c:pt>
                <c:pt idx="437">
                  <c:v>-0.45079999999999998</c:v>
                </c:pt>
                <c:pt idx="438">
                  <c:v>-0.47039999999999998</c:v>
                </c:pt>
                <c:pt idx="439">
                  <c:v>-0.48020000000000002</c:v>
                </c:pt>
                <c:pt idx="440">
                  <c:v>-0.45079999999999998</c:v>
                </c:pt>
                <c:pt idx="441">
                  <c:v>-0.4214</c:v>
                </c:pt>
                <c:pt idx="442">
                  <c:v>-0.36259999999999998</c:v>
                </c:pt>
                <c:pt idx="443">
                  <c:v>-0.36259999999999998</c:v>
                </c:pt>
                <c:pt idx="444">
                  <c:v>-0.3332</c:v>
                </c:pt>
                <c:pt idx="445">
                  <c:v>-0.3528</c:v>
                </c:pt>
                <c:pt idx="446">
                  <c:v>-0.29399999999999998</c:v>
                </c:pt>
                <c:pt idx="447">
                  <c:v>-0.28420000000000001</c:v>
                </c:pt>
                <c:pt idx="448">
                  <c:v>-0.20580000000000001</c:v>
                </c:pt>
                <c:pt idx="449">
                  <c:v>-0.14699999999999999</c:v>
                </c:pt>
                <c:pt idx="450">
                  <c:v>-0.1176</c:v>
                </c:pt>
                <c:pt idx="451">
                  <c:v>-1.9599999999999999E-2</c:v>
                </c:pt>
                <c:pt idx="452">
                  <c:v>3.9199999999999999E-2</c:v>
                </c:pt>
                <c:pt idx="453">
                  <c:v>-3.9199999999999999E-2</c:v>
                </c:pt>
                <c:pt idx="454">
                  <c:v>-6.8599999999999994E-2</c:v>
                </c:pt>
                <c:pt idx="455">
                  <c:v>-5.8799999999999998E-2</c:v>
                </c:pt>
                <c:pt idx="456">
                  <c:v>3.9199999999999999E-2</c:v>
                </c:pt>
                <c:pt idx="457">
                  <c:v>8.8200000000000001E-2</c:v>
                </c:pt>
                <c:pt idx="458">
                  <c:v>2.9399999999999999E-2</c:v>
                </c:pt>
                <c:pt idx="459">
                  <c:v>8.8200000000000001E-2</c:v>
                </c:pt>
                <c:pt idx="460">
                  <c:v>8.8200000000000001E-2</c:v>
                </c:pt>
                <c:pt idx="461">
                  <c:v>-1.9599999999999999E-2</c:v>
                </c:pt>
                <c:pt idx="462">
                  <c:v>0.13719999999999999</c:v>
                </c:pt>
                <c:pt idx="463">
                  <c:v>0.1666</c:v>
                </c:pt>
                <c:pt idx="464">
                  <c:v>0.15679999999999999</c:v>
                </c:pt>
                <c:pt idx="465">
                  <c:v>0.22539999999999999</c:v>
                </c:pt>
                <c:pt idx="466">
                  <c:v>0.28420000000000001</c:v>
                </c:pt>
                <c:pt idx="467">
                  <c:v>0.34299999999999897</c:v>
                </c:pt>
                <c:pt idx="468">
                  <c:v>0.4214</c:v>
                </c:pt>
                <c:pt idx="469">
                  <c:v>0.38219999999999998</c:v>
                </c:pt>
                <c:pt idx="470">
                  <c:v>0.34299999999999897</c:v>
                </c:pt>
                <c:pt idx="471">
                  <c:v>0.27439999999999998</c:v>
                </c:pt>
                <c:pt idx="472">
                  <c:v>0.1862</c:v>
                </c:pt>
                <c:pt idx="473">
                  <c:v>0.25480000000000003</c:v>
                </c:pt>
                <c:pt idx="474">
                  <c:v>0.27439999999999998</c:v>
                </c:pt>
                <c:pt idx="475">
                  <c:v>0.37240000000000001</c:v>
                </c:pt>
                <c:pt idx="476">
                  <c:v>0.32340000000000002</c:v>
                </c:pt>
                <c:pt idx="477">
                  <c:v>0.30380000000000001</c:v>
                </c:pt>
                <c:pt idx="478">
                  <c:v>0.25480000000000003</c:v>
                </c:pt>
                <c:pt idx="479">
                  <c:v>0.45079999999999998</c:v>
                </c:pt>
                <c:pt idx="480">
                  <c:v>0.49980000000000002</c:v>
                </c:pt>
                <c:pt idx="481">
                  <c:v>0.48020000000000002</c:v>
                </c:pt>
                <c:pt idx="482">
                  <c:v>0.37240000000000001</c:v>
                </c:pt>
                <c:pt idx="483">
                  <c:v>0.22539999999999999</c:v>
                </c:pt>
                <c:pt idx="484">
                  <c:v>0.1862</c:v>
                </c:pt>
                <c:pt idx="485">
                  <c:v>0.13719999999999999</c:v>
                </c:pt>
                <c:pt idx="486">
                  <c:v>0.1176</c:v>
                </c:pt>
                <c:pt idx="487">
                  <c:v>0.1862</c:v>
                </c:pt>
                <c:pt idx="488">
                  <c:v>0.19600000000000001</c:v>
                </c:pt>
                <c:pt idx="489">
                  <c:v>8.8199999999999903E-2</c:v>
                </c:pt>
                <c:pt idx="490">
                  <c:v>0.19600000000000001</c:v>
                </c:pt>
                <c:pt idx="491">
                  <c:v>0.27439999999999998</c:v>
                </c:pt>
                <c:pt idx="492">
                  <c:v>0.30380000000000001</c:v>
                </c:pt>
                <c:pt idx="493">
                  <c:v>0.28420000000000001</c:v>
                </c:pt>
                <c:pt idx="494">
                  <c:v>0.15679999999999999</c:v>
                </c:pt>
                <c:pt idx="495">
                  <c:v>6.8599999999999994E-2</c:v>
                </c:pt>
                <c:pt idx="496">
                  <c:v>5.8799999999999998E-2</c:v>
                </c:pt>
                <c:pt idx="497">
                  <c:v>0.10780000000000001</c:v>
                </c:pt>
                <c:pt idx="498">
                  <c:v>0.19600000000000001</c:v>
                </c:pt>
                <c:pt idx="499">
                  <c:v>0.29399999999999998</c:v>
                </c:pt>
                <c:pt idx="500">
                  <c:v>0.23519999999999999</c:v>
                </c:pt>
                <c:pt idx="501">
                  <c:v>0.25480000000000003</c:v>
                </c:pt>
                <c:pt idx="502">
                  <c:v>0.30380000000000001</c:v>
                </c:pt>
                <c:pt idx="503">
                  <c:v>0.38219999999999998</c:v>
                </c:pt>
                <c:pt idx="504">
                  <c:v>0.41160000000000002</c:v>
                </c:pt>
                <c:pt idx="505">
                  <c:v>0.5292</c:v>
                </c:pt>
                <c:pt idx="506">
                  <c:v>0.64680000000000004</c:v>
                </c:pt>
                <c:pt idx="507">
                  <c:v>0.64680000000000004</c:v>
                </c:pt>
                <c:pt idx="508">
                  <c:v>0.55859999999999999</c:v>
                </c:pt>
                <c:pt idx="509">
                  <c:v>0.50960000000000005</c:v>
                </c:pt>
                <c:pt idx="510">
                  <c:v>0.40179999999999999</c:v>
                </c:pt>
                <c:pt idx="511">
                  <c:v>0.30380000000000001</c:v>
                </c:pt>
                <c:pt idx="512">
                  <c:v>0.245</c:v>
                </c:pt>
                <c:pt idx="513">
                  <c:v>0.20580000000000001</c:v>
                </c:pt>
                <c:pt idx="514">
                  <c:v>0.19600000000000001</c:v>
                </c:pt>
                <c:pt idx="515">
                  <c:v>0.1176</c:v>
                </c:pt>
                <c:pt idx="516">
                  <c:v>0.13719999999999999</c:v>
                </c:pt>
                <c:pt idx="517">
                  <c:v>0.15679999999999999</c:v>
                </c:pt>
                <c:pt idx="518">
                  <c:v>0.13719999999999999</c:v>
                </c:pt>
                <c:pt idx="519">
                  <c:v>0.1666</c:v>
                </c:pt>
                <c:pt idx="520">
                  <c:v>0.13719999999999999</c:v>
                </c:pt>
                <c:pt idx="521">
                  <c:v>3.9199999999999999E-2</c:v>
                </c:pt>
                <c:pt idx="522">
                  <c:v>9.7999999999999997E-3</c:v>
                </c:pt>
                <c:pt idx="523">
                  <c:v>-4.9000000000000002E-2</c:v>
                </c:pt>
                <c:pt idx="524">
                  <c:v>-0.1176</c:v>
                </c:pt>
                <c:pt idx="525">
                  <c:v>-0.15679999999999999</c:v>
                </c:pt>
                <c:pt idx="526">
                  <c:v>-0.22539999999999999</c:v>
                </c:pt>
                <c:pt idx="527">
                  <c:v>-0.2646</c:v>
                </c:pt>
                <c:pt idx="528">
                  <c:v>-0.28419999999999901</c:v>
                </c:pt>
                <c:pt idx="529">
                  <c:v>-0.64680000000000004</c:v>
                </c:pt>
                <c:pt idx="530">
                  <c:v>-0.5978</c:v>
                </c:pt>
                <c:pt idx="531">
                  <c:v>-0.49979999999999902</c:v>
                </c:pt>
                <c:pt idx="532">
                  <c:v>-0.441</c:v>
                </c:pt>
                <c:pt idx="533">
                  <c:v>-0.37240000000000001</c:v>
                </c:pt>
                <c:pt idx="534">
                  <c:v>-0.38219999999999998</c:v>
                </c:pt>
                <c:pt idx="535">
                  <c:v>-0.47039999999999998</c:v>
                </c:pt>
                <c:pt idx="536">
                  <c:v>-0.41159999999999902</c:v>
                </c:pt>
                <c:pt idx="537">
                  <c:v>-0.28420000000000001</c:v>
                </c:pt>
                <c:pt idx="538">
                  <c:v>-0.22539999999999999</c:v>
                </c:pt>
                <c:pt idx="539">
                  <c:v>-0.2646</c:v>
                </c:pt>
                <c:pt idx="540">
                  <c:v>-0.36259999999999998</c:v>
                </c:pt>
                <c:pt idx="541">
                  <c:v>-0.48020000000000002</c:v>
                </c:pt>
                <c:pt idx="542">
                  <c:v>-0.62719999999999998</c:v>
                </c:pt>
                <c:pt idx="543">
                  <c:v>-0.63700000000000001</c:v>
                </c:pt>
                <c:pt idx="544">
                  <c:v>-0.62719999999999998</c:v>
                </c:pt>
                <c:pt idx="545">
                  <c:v>-0.56840000000000002</c:v>
                </c:pt>
                <c:pt idx="546">
                  <c:v>-0.51939999999999997</c:v>
                </c:pt>
                <c:pt idx="547">
                  <c:v>-0.4214</c:v>
                </c:pt>
                <c:pt idx="548">
                  <c:v>-0.27439999999999998</c:v>
                </c:pt>
                <c:pt idx="549">
                  <c:v>-0.21560000000000001</c:v>
                </c:pt>
                <c:pt idx="550">
                  <c:v>-0.14699999999999999</c:v>
                </c:pt>
                <c:pt idx="551">
                  <c:v>-7.8399999999999997E-2</c:v>
                </c:pt>
                <c:pt idx="552">
                  <c:v>-0.1176</c:v>
                </c:pt>
                <c:pt idx="553">
                  <c:v>-0.34300000000000003</c:v>
                </c:pt>
                <c:pt idx="554">
                  <c:v>-0.20580000000000001</c:v>
                </c:pt>
                <c:pt idx="555">
                  <c:v>-0.1666</c:v>
                </c:pt>
                <c:pt idx="556">
                  <c:v>-0.23519999999999999</c:v>
                </c:pt>
                <c:pt idx="557">
                  <c:v>-0.32340000000000002</c:v>
                </c:pt>
                <c:pt idx="558">
                  <c:v>-0.31359999999999999</c:v>
                </c:pt>
                <c:pt idx="559">
                  <c:v>-0.3528</c:v>
                </c:pt>
                <c:pt idx="560">
                  <c:v>-0.32340000000000002</c:v>
                </c:pt>
                <c:pt idx="561">
                  <c:v>-0.30380000000000001</c:v>
                </c:pt>
                <c:pt idx="562">
                  <c:v>-0.38219999999999998</c:v>
                </c:pt>
                <c:pt idx="563">
                  <c:v>-0.43120000000000003</c:v>
                </c:pt>
                <c:pt idx="564">
                  <c:v>-0.39200000000000002</c:v>
                </c:pt>
                <c:pt idx="565">
                  <c:v>-0.3528</c:v>
                </c:pt>
                <c:pt idx="566">
                  <c:v>-0.27439999999999998</c:v>
                </c:pt>
                <c:pt idx="567">
                  <c:v>-0.2646</c:v>
                </c:pt>
                <c:pt idx="568">
                  <c:v>-0.19600000000000001</c:v>
                </c:pt>
                <c:pt idx="569">
                  <c:v>-0.10779999999999899</c:v>
                </c:pt>
                <c:pt idx="570">
                  <c:v>-8.8200000000000001E-2</c:v>
                </c:pt>
                <c:pt idx="571">
                  <c:v>-7.8399999999999997E-2</c:v>
                </c:pt>
                <c:pt idx="572">
                  <c:v>-8.8200000000000001E-2</c:v>
                </c:pt>
                <c:pt idx="573">
                  <c:v>-9.8000000000000004E-2</c:v>
                </c:pt>
                <c:pt idx="574">
                  <c:v>-0.13719999999999999</c:v>
                </c:pt>
                <c:pt idx="575">
                  <c:v>-0.12740000000000001</c:v>
                </c:pt>
                <c:pt idx="576">
                  <c:v>-0.27439999999999998</c:v>
                </c:pt>
                <c:pt idx="577">
                  <c:v>-0.34300000000000003</c:v>
                </c:pt>
                <c:pt idx="578">
                  <c:v>-0.34300000000000003</c:v>
                </c:pt>
                <c:pt idx="579">
                  <c:v>-0.37240000000000001</c:v>
                </c:pt>
                <c:pt idx="580">
                  <c:v>-0.37240000000000001</c:v>
                </c:pt>
                <c:pt idx="581">
                  <c:v>-0.30380000000000001</c:v>
                </c:pt>
                <c:pt idx="582">
                  <c:v>-0.29399999999999998</c:v>
                </c:pt>
                <c:pt idx="583">
                  <c:v>-0.12739999999999899</c:v>
                </c:pt>
                <c:pt idx="584">
                  <c:v>2.9399999999999999E-2</c:v>
                </c:pt>
                <c:pt idx="585">
                  <c:v>8.8200000000000001E-2</c:v>
                </c:pt>
                <c:pt idx="586">
                  <c:v>0.23519999999999999</c:v>
                </c:pt>
                <c:pt idx="587">
                  <c:v>0.23519999999999999</c:v>
                </c:pt>
                <c:pt idx="588">
                  <c:v>0.1862</c:v>
                </c:pt>
                <c:pt idx="589">
                  <c:v>0.1862</c:v>
                </c:pt>
                <c:pt idx="590">
                  <c:v>0.21560000000000001</c:v>
                </c:pt>
                <c:pt idx="591">
                  <c:v>9.7999999999999907E-2</c:v>
                </c:pt>
                <c:pt idx="592">
                  <c:v>8.8200000000000001E-2</c:v>
                </c:pt>
                <c:pt idx="593">
                  <c:v>7.8399999999999997E-2</c:v>
                </c:pt>
                <c:pt idx="594">
                  <c:v>0.1176</c:v>
                </c:pt>
                <c:pt idx="595">
                  <c:v>0.28420000000000001</c:v>
                </c:pt>
                <c:pt idx="596">
                  <c:v>0.31359999999999999</c:v>
                </c:pt>
                <c:pt idx="597">
                  <c:v>0.36259999999999998</c:v>
                </c:pt>
                <c:pt idx="598">
                  <c:v>0.38219999999999998</c:v>
                </c:pt>
                <c:pt idx="599">
                  <c:v>0.38219999999999998</c:v>
                </c:pt>
                <c:pt idx="600">
                  <c:v>0.31359999999999999</c:v>
                </c:pt>
                <c:pt idx="601">
                  <c:v>0.29399999999999998</c:v>
                </c:pt>
                <c:pt idx="602">
                  <c:v>0.36259999999999998</c:v>
                </c:pt>
                <c:pt idx="603">
                  <c:v>0.4214</c:v>
                </c:pt>
                <c:pt idx="604">
                  <c:v>0.39200000000000002</c:v>
                </c:pt>
                <c:pt idx="605">
                  <c:v>0.27439999999999998</c:v>
                </c:pt>
                <c:pt idx="606">
                  <c:v>0.13719999999999999</c:v>
                </c:pt>
                <c:pt idx="607">
                  <c:v>0.12740000000000001</c:v>
                </c:pt>
                <c:pt idx="608">
                  <c:v>0.61739999999999995</c:v>
                </c:pt>
                <c:pt idx="609">
                  <c:v>0.64680000000000004</c:v>
                </c:pt>
                <c:pt idx="610">
                  <c:v>0.5978</c:v>
                </c:pt>
                <c:pt idx="611">
                  <c:v>0.58799999999999997</c:v>
                </c:pt>
                <c:pt idx="612">
                  <c:v>0.49980000000000002</c:v>
                </c:pt>
                <c:pt idx="613">
                  <c:v>0.34300000000000003</c:v>
                </c:pt>
                <c:pt idx="614">
                  <c:v>0.2646</c:v>
                </c:pt>
                <c:pt idx="615">
                  <c:v>0.12740000000000001</c:v>
                </c:pt>
                <c:pt idx="616">
                  <c:v>8.8200000000000001E-2</c:v>
                </c:pt>
                <c:pt idx="617">
                  <c:v>0.12740000000000001</c:v>
                </c:pt>
                <c:pt idx="618">
                  <c:v>0.1176</c:v>
                </c:pt>
                <c:pt idx="619">
                  <c:v>0.1176</c:v>
                </c:pt>
                <c:pt idx="620">
                  <c:v>0.22539999999999999</c:v>
                </c:pt>
                <c:pt idx="621">
                  <c:v>0.38219999999999998</c:v>
                </c:pt>
                <c:pt idx="622">
                  <c:v>0.46060000000000001</c:v>
                </c:pt>
                <c:pt idx="623">
                  <c:v>0.46060000000000001</c:v>
                </c:pt>
                <c:pt idx="624">
                  <c:v>0.47039999999999998</c:v>
                </c:pt>
                <c:pt idx="625">
                  <c:v>0.54879999999999995</c:v>
                </c:pt>
                <c:pt idx="626">
                  <c:v>0.57820000000000005</c:v>
                </c:pt>
                <c:pt idx="627">
                  <c:v>0.51939999999999997</c:v>
                </c:pt>
                <c:pt idx="628">
                  <c:v>0.65659999999999996</c:v>
                </c:pt>
                <c:pt idx="629">
                  <c:v>0.63700000000000001</c:v>
                </c:pt>
                <c:pt idx="630">
                  <c:v>0.54879999999999995</c:v>
                </c:pt>
                <c:pt idx="631">
                  <c:v>0.440999999999999</c:v>
                </c:pt>
                <c:pt idx="632">
                  <c:v>0.4214</c:v>
                </c:pt>
                <c:pt idx="633">
                  <c:v>0.36259999999999998</c:v>
                </c:pt>
                <c:pt idx="634">
                  <c:v>0.3332</c:v>
                </c:pt>
                <c:pt idx="635">
                  <c:v>0.31359999999999999</c:v>
                </c:pt>
                <c:pt idx="636">
                  <c:v>0.37240000000000001</c:v>
                </c:pt>
                <c:pt idx="637">
                  <c:v>0.23519999999999999</c:v>
                </c:pt>
                <c:pt idx="638">
                  <c:v>0.1666</c:v>
                </c:pt>
                <c:pt idx="639">
                  <c:v>0.27439999999999998</c:v>
                </c:pt>
                <c:pt idx="640">
                  <c:v>0.28420000000000001</c:v>
                </c:pt>
                <c:pt idx="641">
                  <c:v>0.23519999999999999</c:v>
                </c:pt>
                <c:pt idx="642">
                  <c:v>0.21560000000000001</c:v>
                </c:pt>
                <c:pt idx="643">
                  <c:v>0.10780000000000001</c:v>
                </c:pt>
                <c:pt idx="644">
                  <c:v>4.9000000000000002E-2</c:v>
                </c:pt>
                <c:pt idx="645">
                  <c:v>5.8799999999999998E-2</c:v>
                </c:pt>
                <c:pt idx="646">
                  <c:v>-4.9000000000000002E-2</c:v>
                </c:pt>
                <c:pt idx="647">
                  <c:v>-0.1176</c:v>
                </c:pt>
                <c:pt idx="648">
                  <c:v>-8.8200000000000001E-2</c:v>
                </c:pt>
                <c:pt idx="649">
                  <c:v>-0.1764</c:v>
                </c:pt>
                <c:pt idx="650">
                  <c:v>-0.30380000000000001</c:v>
                </c:pt>
                <c:pt idx="651">
                  <c:v>-0.245</c:v>
                </c:pt>
                <c:pt idx="652">
                  <c:v>-0.3528</c:v>
                </c:pt>
                <c:pt idx="653">
                  <c:v>-0.29399999999999998</c:v>
                </c:pt>
                <c:pt idx="654">
                  <c:v>-0.1666</c:v>
                </c:pt>
                <c:pt idx="655">
                  <c:v>-0.12740000000000001</c:v>
                </c:pt>
                <c:pt idx="656">
                  <c:v>-0.1666</c:v>
                </c:pt>
                <c:pt idx="657">
                  <c:v>-0.14699999999999999</c:v>
                </c:pt>
                <c:pt idx="658">
                  <c:v>-1.9599999999999899E-2</c:v>
                </c:pt>
                <c:pt idx="659">
                  <c:v>9.7999999999999893E-3</c:v>
                </c:pt>
                <c:pt idx="660">
                  <c:v>-9.7999999999999997E-3</c:v>
                </c:pt>
                <c:pt idx="661">
                  <c:v>-0.12739999999999899</c:v>
                </c:pt>
                <c:pt idx="662">
                  <c:v>-0.14699999999999999</c:v>
                </c:pt>
                <c:pt idx="663">
                  <c:v>-0.13719999999999999</c:v>
                </c:pt>
                <c:pt idx="664">
                  <c:v>-0.19600000000000001</c:v>
                </c:pt>
                <c:pt idx="665" formatCode="0.00E+00">
                  <c:v>1.38777878078144E-17</c:v>
                </c:pt>
                <c:pt idx="666">
                  <c:v>0.1764</c:v>
                </c:pt>
                <c:pt idx="667">
                  <c:v>0.30380000000000001</c:v>
                </c:pt>
                <c:pt idx="668">
                  <c:v>0.2646</c:v>
                </c:pt>
                <c:pt idx="669">
                  <c:v>2.9399999999999999E-2</c:v>
                </c:pt>
                <c:pt idx="670">
                  <c:v>-0.1862</c:v>
                </c:pt>
                <c:pt idx="671">
                  <c:v>-0.63700000000000001</c:v>
                </c:pt>
                <c:pt idx="672">
                  <c:v>-0.7742</c:v>
                </c:pt>
                <c:pt idx="673">
                  <c:v>-0.58799999999999997</c:v>
                </c:pt>
                <c:pt idx="674">
                  <c:v>-0.25480000000000003</c:v>
                </c:pt>
                <c:pt idx="675">
                  <c:v>1.9599999999999999E-2</c:v>
                </c:pt>
                <c:pt idx="676">
                  <c:v>7.8399999999999997E-2</c:v>
                </c:pt>
                <c:pt idx="677">
                  <c:v>9.8000000000000004E-2</c:v>
                </c:pt>
                <c:pt idx="678">
                  <c:v>0.1666</c:v>
                </c:pt>
                <c:pt idx="679">
                  <c:v>0.14699999999999999</c:v>
                </c:pt>
                <c:pt idx="680">
                  <c:v>0.13719999999999999</c:v>
                </c:pt>
                <c:pt idx="681">
                  <c:v>0.1176</c:v>
                </c:pt>
                <c:pt idx="682">
                  <c:v>9.8000000000000004E-2</c:v>
                </c:pt>
                <c:pt idx="683">
                  <c:v>-1.9599999999999999E-2</c:v>
                </c:pt>
                <c:pt idx="684">
                  <c:v>-2.9399999999999898E-2</c:v>
                </c:pt>
                <c:pt idx="685">
                  <c:v>-2.9399999999999999E-2</c:v>
                </c:pt>
                <c:pt idx="686">
                  <c:v>1.9599999999999999E-2</c:v>
                </c:pt>
                <c:pt idx="687">
                  <c:v>0.2646</c:v>
                </c:pt>
                <c:pt idx="688">
                  <c:v>0.23519999999999999</c:v>
                </c:pt>
                <c:pt idx="689">
                  <c:v>0.117599999999999</c:v>
                </c:pt>
                <c:pt idx="690">
                  <c:v>0.20580000000000001</c:v>
                </c:pt>
                <c:pt idx="691">
                  <c:v>2.9399999999999898E-2</c:v>
                </c:pt>
                <c:pt idx="692">
                  <c:v>9.8000000000000101E-3</c:v>
                </c:pt>
                <c:pt idx="693">
                  <c:v>0</c:v>
                </c:pt>
                <c:pt idx="694">
                  <c:v>-5.8799999999999998E-2</c:v>
                </c:pt>
                <c:pt idx="695">
                  <c:v>4.9000000000000002E-2</c:v>
                </c:pt>
                <c:pt idx="696">
                  <c:v>0.15679999999999999</c:v>
                </c:pt>
                <c:pt idx="697">
                  <c:v>0.15679999999999999</c:v>
                </c:pt>
                <c:pt idx="698">
                  <c:v>0.1862</c:v>
                </c:pt>
                <c:pt idx="699">
                  <c:v>0.14699999999999999</c:v>
                </c:pt>
                <c:pt idx="700">
                  <c:v>0.23519999999999999</c:v>
                </c:pt>
                <c:pt idx="701">
                  <c:v>0.19600000000000001</c:v>
                </c:pt>
                <c:pt idx="702">
                  <c:v>3.9199999999999999E-2</c:v>
                </c:pt>
                <c:pt idx="703">
                  <c:v>-0.117599999999999</c:v>
                </c:pt>
                <c:pt idx="704">
                  <c:v>-0.15679999999999999</c:v>
                </c:pt>
                <c:pt idx="705">
                  <c:v>-0.10779999999999899</c:v>
                </c:pt>
                <c:pt idx="706">
                  <c:v>-9.7999999999999893E-3</c:v>
                </c:pt>
                <c:pt idx="707">
                  <c:v>1.9599999999999999E-2</c:v>
                </c:pt>
                <c:pt idx="708">
                  <c:v>1.9599999999999999E-2</c:v>
                </c:pt>
                <c:pt idx="709">
                  <c:v>4.9000000000000002E-2</c:v>
                </c:pt>
                <c:pt idx="710">
                  <c:v>-9.7999999999999997E-3</c:v>
                </c:pt>
                <c:pt idx="711">
                  <c:v>-9.7999999999999893E-3</c:v>
                </c:pt>
                <c:pt idx="712">
                  <c:v>-4.9000000000000002E-2</c:v>
                </c:pt>
                <c:pt idx="713" formatCode="0.00E+00">
                  <c:v>6.9388939039072199E-18</c:v>
                </c:pt>
                <c:pt idx="714">
                  <c:v>9.7999999999999893E-3</c:v>
                </c:pt>
                <c:pt idx="715">
                  <c:v>-2.9399999999999999E-2</c:v>
                </c:pt>
                <c:pt idx="716">
                  <c:v>0.29399999999999998</c:v>
                </c:pt>
                <c:pt idx="717">
                  <c:v>0.25479999999999903</c:v>
                </c:pt>
                <c:pt idx="718">
                  <c:v>0.1764</c:v>
                </c:pt>
                <c:pt idx="719">
                  <c:v>1.9599999999999999E-2</c:v>
                </c:pt>
                <c:pt idx="720">
                  <c:v>-9.7999999999999893E-3</c:v>
                </c:pt>
                <c:pt idx="721">
                  <c:v>-9.7999999999999997E-3</c:v>
                </c:pt>
                <c:pt idx="722">
                  <c:v>7.8399999999999997E-2</c:v>
                </c:pt>
                <c:pt idx="723">
                  <c:v>6.8599999999999994E-2</c:v>
                </c:pt>
                <c:pt idx="724">
                  <c:v>3.9199999999999999E-2</c:v>
                </c:pt>
                <c:pt idx="725">
                  <c:v>1.9599999999999999E-2</c:v>
                </c:pt>
                <c:pt idx="726">
                  <c:v>0</c:v>
                </c:pt>
                <c:pt idx="727">
                  <c:v>-3.9199999999999999E-2</c:v>
                </c:pt>
                <c:pt idx="728">
                  <c:v>9.7999999999999997E-3</c:v>
                </c:pt>
                <c:pt idx="729">
                  <c:v>-0.10780000000000001</c:v>
                </c:pt>
                <c:pt idx="730">
                  <c:v>-0.117599999999999</c:v>
                </c:pt>
                <c:pt idx="731">
                  <c:v>-0.3528</c:v>
                </c:pt>
                <c:pt idx="732">
                  <c:v>-0.1764</c:v>
                </c:pt>
                <c:pt idx="733">
                  <c:v>-8.8200000000000001E-2</c:v>
                </c:pt>
                <c:pt idx="734">
                  <c:v>4.8999999999999898E-2</c:v>
                </c:pt>
                <c:pt idx="735">
                  <c:v>0.1176</c:v>
                </c:pt>
                <c:pt idx="736">
                  <c:v>0.10780000000000001</c:v>
                </c:pt>
                <c:pt idx="737">
                  <c:v>0.10780000000000001</c:v>
                </c:pt>
                <c:pt idx="738">
                  <c:v>9.8000000000000004E-2</c:v>
                </c:pt>
                <c:pt idx="739">
                  <c:v>9.8000000000000004E-2</c:v>
                </c:pt>
                <c:pt idx="740">
                  <c:v>9.8000000000000004E-2</c:v>
                </c:pt>
                <c:pt idx="741">
                  <c:v>9.8000000000000004E-2</c:v>
                </c:pt>
                <c:pt idx="742">
                  <c:v>9.8000000000000004E-2</c:v>
                </c:pt>
                <c:pt idx="743">
                  <c:v>0.13719999999999999</c:v>
                </c:pt>
                <c:pt idx="744">
                  <c:v>0.1666</c:v>
                </c:pt>
                <c:pt idx="745">
                  <c:v>0.14699999999999999</c:v>
                </c:pt>
                <c:pt idx="746">
                  <c:v>0.12740000000000001</c:v>
                </c:pt>
                <c:pt idx="747">
                  <c:v>6.8599999999999994E-2</c:v>
                </c:pt>
                <c:pt idx="748">
                  <c:v>6.8599999999999994E-2</c:v>
                </c:pt>
                <c:pt idx="749">
                  <c:v>7.8399999999999997E-2</c:v>
                </c:pt>
                <c:pt idx="750">
                  <c:v>0.12740000000000001</c:v>
                </c:pt>
                <c:pt idx="751">
                  <c:v>8.8200000000000001E-2</c:v>
                </c:pt>
                <c:pt idx="752">
                  <c:v>9.7999999999999997E-3</c:v>
                </c:pt>
                <c:pt idx="753">
                  <c:v>2.9399999999999999E-2</c:v>
                </c:pt>
                <c:pt idx="754">
                  <c:v>4.9000000000000002E-2</c:v>
                </c:pt>
                <c:pt idx="755">
                  <c:v>7.8399999999999997E-2</c:v>
                </c:pt>
              </c:numCache>
            </c:numRef>
          </c:val>
          <c:smooth val="0"/>
        </c:ser>
        <c:dLbls>
          <c:showLegendKey val="0"/>
          <c:showVal val="0"/>
          <c:showCatName val="0"/>
          <c:showSerName val="0"/>
          <c:showPercent val="0"/>
          <c:showBubbleSize val="0"/>
        </c:dLbls>
        <c:smooth val="0"/>
        <c:axId val="-583932672"/>
        <c:axId val="-583932128"/>
      </c:lineChart>
      <c:catAx>
        <c:axId val="-583932672"/>
        <c:scaling>
          <c:orientation val="minMax"/>
        </c:scaling>
        <c:delete val="0"/>
        <c:axPos val="b"/>
        <c:majorTickMark val="out"/>
        <c:minorTickMark val="none"/>
        <c:tickLblPos val="nextTo"/>
        <c:txPr>
          <a:bodyPr/>
          <a:lstStyle/>
          <a:p>
            <a:pPr>
              <a:defRPr lang="ja-JP"/>
            </a:pPr>
            <a:endParaRPr lang="en-US"/>
          </a:p>
        </c:txPr>
        <c:crossAx val="-583932128"/>
        <c:crosses val="autoZero"/>
        <c:auto val="1"/>
        <c:lblAlgn val="ctr"/>
        <c:lblOffset val="100"/>
        <c:noMultiLvlLbl val="0"/>
      </c:catAx>
      <c:valAx>
        <c:axId val="-583932128"/>
        <c:scaling>
          <c:orientation val="minMax"/>
        </c:scaling>
        <c:delete val="0"/>
        <c:axPos val="l"/>
        <c:majorGridlines/>
        <c:numFmt formatCode="General" sourceLinked="1"/>
        <c:majorTickMark val="out"/>
        <c:minorTickMark val="none"/>
        <c:tickLblPos val="nextTo"/>
        <c:txPr>
          <a:bodyPr/>
          <a:lstStyle/>
          <a:p>
            <a:pPr>
              <a:defRPr lang="ja-JP"/>
            </a:pPr>
            <a:endParaRPr lang="en-US"/>
          </a:p>
        </c:txPr>
        <c:crossAx val="-583932672"/>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marker>
            <c:symbol val="none"/>
          </c:marker>
          <c:val>
            <c:numRef>
              <c:f>零偏加速度!$A$1:$A$358</c:f>
              <c:numCache>
                <c:formatCode>General</c:formatCode>
                <c:ptCount val="35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-3.9199999999999999E-2</c:v>
                </c:pt>
                <c:pt idx="16">
                  <c:v>-2.9399999999999999E-2</c:v>
                </c:pt>
                <c:pt idx="17">
                  <c:v>-1.9599999999999999E-2</c:v>
                </c:pt>
                <c:pt idx="18">
                  <c:v>-9.7999999999999997E-3</c:v>
                </c:pt>
                <c:pt idx="19">
                  <c:v>0</c:v>
                </c:pt>
                <c:pt idx="20">
                  <c:v>0</c:v>
                </c:pt>
                <c:pt idx="21">
                  <c:v>0</c:v>
                </c:pt>
                <c:pt idx="22">
                  <c:v>0</c:v>
                </c:pt>
                <c:pt idx="23">
                  <c:v>0</c:v>
                </c:pt>
                <c:pt idx="24">
                  <c:v>0</c:v>
                </c:pt>
                <c:pt idx="25">
                  <c:v>0</c:v>
                </c:pt>
                <c:pt idx="26">
                  <c:v>-3.9199999999999999E-2</c:v>
                </c:pt>
                <c:pt idx="27">
                  <c:v>-2.9399999999999999E-2</c:v>
                </c:pt>
                <c:pt idx="28">
                  <c:v>-1.9599999999999999E-2</c:v>
                </c:pt>
                <c:pt idx="29">
                  <c:v>-9.7999999999999997E-3</c:v>
                </c:pt>
                <c:pt idx="30">
                  <c:v>0</c:v>
                </c:pt>
                <c:pt idx="31">
                  <c:v>0</c:v>
                </c:pt>
                <c:pt idx="32">
                  <c:v>0</c:v>
                </c:pt>
                <c:pt idx="33">
                  <c:v>0</c:v>
                </c:pt>
                <c:pt idx="34">
                  <c:v>0</c:v>
                </c:pt>
                <c:pt idx="35">
                  <c:v>0</c:v>
                </c:pt>
                <c:pt idx="36">
                  <c:v>0</c:v>
                </c:pt>
                <c:pt idx="37">
                  <c:v>0</c:v>
                </c:pt>
                <c:pt idx="38">
                  <c:v>-3.9199999999999999E-2</c:v>
                </c:pt>
                <c:pt idx="39">
                  <c:v>-2.9399999999999999E-2</c:v>
                </c:pt>
                <c:pt idx="40">
                  <c:v>-1.9599999999999999E-2</c:v>
                </c:pt>
                <c:pt idx="41">
                  <c:v>-4.9000000000000002E-2</c:v>
                </c:pt>
                <c:pt idx="42">
                  <c:v>-2.9399999999999999E-2</c:v>
                </c:pt>
                <c:pt idx="43">
                  <c:v>-5.8799999999999998E-2</c:v>
                </c:pt>
                <c:pt idx="44">
                  <c:v>-3.9199999999999999E-2</c:v>
                </c:pt>
                <c:pt idx="45">
                  <c:v>-5.8799999999999998E-2</c:v>
                </c:pt>
                <c:pt idx="46">
                  <c:v>-7.8399999999999997E-2</c:v>
                </c:pt>
                <c:pt idx="47">
                  <c:v>-4.9000000000000002E-2</c:v>
                </c:pt>
                <c:pt idx="48">
                  <c:v>-2.9399999999999999E-2</c:v>
                </c:pt>
                <c:pt idx="49">
                  <c:v>-9.7999999999999997E-3</c:v>
                </c:pt>
                <c:pt idx="50">
                  <c:v>0</c:v>
                </c:pt>
                <c:pt idx="51">
                  <c:v>0</c:v>
                </c:pt>
                <c:pt idx="52">
                  <c:v>0</c:v>
                </c:pt>
                <c:pt idx="53">
                  <c:v>0</c:v>
                </c:pt>
                <c:pt idx="54">
                  <c:v>0</c:v>
                </c:pt>
                <c:pt idx="55">
                  <c:v>0</c:v>
                </c:pt>
                <c:pt idx="56">
                  <c:v>0</c:v>
                </c:pt>
                <c:pt idx="57">
                  <c:v>0</c:v>
                </c:pt>
                <c:pt idx="58">
                  <c:v>0</c:v>
                </c:pt>
                <c:pt idx="59">
                  <c:v>0</c:v>
                </c:pt>
                <c:pt idx="60">
                  <c:v>0</c:v>
                </c:pt>
                <c:pt idx="61">
                  <c:v>3.9199999999999999E-2</c:v>
                </c:pt>
                <c:pt idx="62">
                  <c:v>2.9399999999999999E-2</c:v>
                </c:pt>
                <c:pt idx="63">
                  <c:v>-1.9599999999999999E-2</c:v>
                </c:pt>
                <c:pt idx="64">
                  <c:v>-1.9599999999999999E-2</c:v>
                </c:pt>
                <c:pt idx="65">
                  <c:v>-1.9599999999999999E-2</c:v>
                </c:pt>
                <c:pt idx="66">
                  <c:v>6.8599999999999994E-2</c:v>
                </c:pt>
                <c:pt idx="67">
                  <c:v>5.8799999999999998E-2</c:v>
                </c:pt>
                <c:pt idx="68">
                  <c:v>3.9199999999999999E-2</c:v>
                </c:pt>
                <c:pt idx="69">
                  <c:v>-1.9599999999999999E-2</c:v>
                </c:pt>
                <c:pt idx="70">
                  <c:v>-2.9399999999999999E-2</c:v>
                </c:pt>
                <c:pt idx="71">
                  <c:v>-1.9599999999999999E-2</c:v>
                </c:pt>
                <c:pt idx="72">
                  <c:v>-9.7999999999999997E-3</c:v>
                </c:pt>
                <c:pt idx="73">
                  <c:v>0</c:v>
                </c:pt>
                <c:pt idx="74">
                  <c:v>0</c:v>
                </c:pt>
                <c:pt idx="75">
                  <c:v>0</c:v>
                </c:pt>
                <c:pt idx="76">
                  <c:v>0</c:v>
                </c:pt>
                <c:pt idx="77">
                  <c:v>0</c:v>
                </c:pt>
                <c:pt idx="78">
                  <c:v>3.9199999999999999E-2</c:v>
                </c:pt>
                <c:pt idx="79">
                  <c:v>2.9399999999999999E-2</c:v>
                </c:pt>
                <c:pt idx="80">
                  <c:v>-1.9599999999999999E-2</c:v>
                </c:pt>
                <c:pt idx="81">
                  <c:v>-5.8799999999999998E-2</c:v>
                </c:pt>
                <c:pt idx="82">
                  <c:v>-4.9000000000000002E-2</c:v>
                </c:pt>
                <c:pt idx="83">
                  <c:v>-2.9399999999999999E-2</c:v>
                </c:pt>
                <c:pt idx="84">
                  <c:v>-9.7999999999999997E-3</c:v>
                </c:pt>
                <c:pt idx="85">
                  <c:v>0</c:v>
                </c:pt>
                <c:pt idx="86">
                  <c:v>0</c:v>
                </c:pt>
                <c:pt idx="87">
                  <c:v>0</c:v>
                </c:pt>
                <c:pt idx="88">
                  <c:v>0</c:v>
                </c:pt>
                <c:pt idx="89">
                  <c:v>0</c:v>
                </c:pt>
                <c:pt idx="90">
                  <c:v>0</c:v>
                </c:pt>
                <c:pt idx="91">
                  <c:v>-3.9199999999999999E-2</c:v>
                </c:pt>
                <c:pt idx="92">
                  <c:v>-2.9399999999999999E-2</c:v>
                </c:pt>
                <c:pt idx="93">
                  <c:v>-1.9599999999999999E-2</c:v>
                </c:pt>
                <c:pt idx="94">
                  <c:v>-9.7999999999999997E-3</c:v>
                </c:pt>
                <c:pt idx="95">
                  <c:v>0</c:v>
                </c:pt>
                <c:pt idx="96">
                  <c:v>0</c:v>
                </c:pt>
                <c:pt idx="97">
                  <c:v>0</c:v>
                </c:pt>
                <c:pt idx="98">
                  <c:v>0</c:v>
                </c:pt>
                <c:pt idx="99">
                  <c:v>-3.9199999999999999E-2</c:v>
                </c:pt>
                <c:pt idx="100">
                  <c:v>-2.9399999999999999E-2</c:v>
                </c:pt>
                <c:pt idx="101">
                  <c:v>-1.9599999999999999E-2</c:v>
                </c:pt>
                <c:pt idx="102">
                  <c:v>-9.7999999999999997E-3</c:v>
                </c:pt>
                <c:pt idx="103">
                  <c:v>0</c:v>
                </c:pt>
                <c:pt idx="104">
                  <c:v>0</c:v>
                </c:pt>
                <c:pt idx="105">
                  <c:v>0</c:v>
                </c:pt>
                <c:pt idx="106">
                  <c:v>-3.9199999999999999E-2</c:v>
                </c:pt>
                <c:pt idx="107">
                  <c:v>-2.9399999999999999E-2</c:v>
                </c:pt>
                <c:pt idx="108">
                  <c:v>-1.9599999999999999E-2</c:v>
                </c:pt>
                <c:pt idx="109">
                  <c:v>-9.7999999999999997E-3</c:v>
                </c:pt>
                <c:pt idx="110">
                  <c:v>0</c:v>
                </c:pt>
                <c:pt idx="111">
                  <c:v>0</c:v>
                </c:pt>
                <c:pt idx="112">
                  <c:v>0</c:v>
                </c:pt>
                <c:pt idx="113">
                  <c:v>0</c:v>
                </c:pt>
                <c:pt idx="114">
                  <c:v>0</c:v>
                </c:pt>
                <c:pt idx="115">
                  <c:v>-3.9199999999999999E-2</c:v>
                </c:pt>
                <c:pt idx="116">
                  <c:v>-2.9399999999999999E-2</c:v>
                </c:pt>
                <c:pt idx="117">
                  <c:v>-1.9599999999999999E-2</c:v>
                </c:pt>
                <c:pt idx="118">
                  <c:v>-9.7999999999999997E-3</c:v>
                </c:pt>
                <c:pt idx="119">
                  <c:v>0</c:v>
                </c:pt>
                <c:pt idx="120">
                  <c:v>0</c:v>
                </c:pt>
                <c:pt idx="121">
                  <c:v>0</c:v>
                </c:pt>
                <c:pt idx="122">
                  <c:v>0</c:v>
                </c:pt>
                <c:pt idx="123">
                  <c:v>0</c:v>
                </c:pt>
                <c:pt idx="124">
                  <c:v>0</c:v>
                </c:pt>
                <c:pt idx="125">
                  <c:v>0</c:v>
                </c:pt>
                <c:pt idx="126">
                  <c:v>0</c:v>
                </c:pt>
                <c:pt idx="127">
                  <c:v>-3.9199999999999999E-2</c:v>
                </c:pt>
                <c:pt idx="128">
                  <c:v>-2.9399999999999999E-2</c:v>
                </c:pt>
                <c:pt idx="129">
                  <c:v>1.9599999999999999E-2</c:v>
                </c:pt>
                <c:pt idx="130">
                  <c:v>1.9599999999999999E-2</c:v>
                </c:pt>
                <c:pt idx="131">
                  <c:v>1.9599999999999999E-2</c:v>
                </c:pt>
                <c:pt idx="132">
                  <c:v>9.7999999999999997E-3</c:v>
                </c:pt>
                <c:pt idx="133">
                  <c:v>0</c:v>
                </c:pt>
                <c:pt idx="134">
                  <c:v>3.9199999999999999E-2</c:v>
                </c:pt>
                <c:pt idx="135">
                  <c:v>2.9399999999999999E-2</c:v>
                </c:pt>
                <c:pt idx="136">
                  <c:v>1.9599999999999999E-2</c:v>
                </c:pt>
                <c:pt idx="137">
                  <c:v>-2.9399999999999999E-2</c:v>
                </c:pt>
                <c:pt idx="138">
                  <c:v>-2.9399999999999999E-2</c:v>
                </c:pt>
                <c:pt idx="139">
                  <c:v>-5.8799999999999998E-2</c:v>
                </c:pt>
                <c:pt idx="140">
                  <c:v>-3.9199999999999999E-2</c:v>
                </c:pt>
                <c:pt idx="141">
                  <c:v>-1.9599999999999999E-2</c:v>
                </c:pt>
                <c:pt idx="142">
                  <c:v>-9.7999999999999997E-3</c:v>
                </c:pt>
                <c:pt idx="143">
                  <c:v>0</c:v>
                </c:pt>
                <c:pt idx="144">
                  <c:v>0</c:v>
                </c:pt>
                <c:pt idx="145">
                  <c:v>0</c:v>
                </c:pt>
                <c:pt idx="146">
                  <c:v>0</c:v>
                </c:pt>
                <c:pt idx="147">
                  <c:v>0</c:v>
                </c:pt>
                <c:pt idx="148">
                  <c:v>0</c:v>
                </c:pt>
                <c:pt idx="149">
                  <c:v>0</c:v>
                </c:pt>
                <c:pt idx="150">
                  <c:v>0</c:v>
                </c:pt>
                <c:pt idx="151">
                  <c:v>3.9199999999999999E-2</c:v>
                </c:pt>
                <c:pt idx="152">
                  <c:v>2.9399999999999999E-2</c:v>
                </c:pt>
                <c:pt idx="153">
                  <c:v>1.9599999999999999E-2</c:v>
                </c:pt>
                <c:pt idx="154">
                  <c:v>9.7999999999999997E-3</c:v>
                </c:pt>
                <c:pt idx="155">
                  <c:v>0</c:v>
                </c:pt>
                <c:pt idx="156">
                  <c:v>0</c:v>
                </c:pt>
                <c:pt idx="157">
                  <c:v>3.9199999999999999E-2</c:v>
                </c:pt>
                <c:pt idx="158">
                  <c:v>2.9399999999999999E-2</c:v>
                </c:pt>
                <c:pt idx="159">
                  <c:v>1.9599999999999999E-2</c:v>
                </c:pt>
                <c:pt idx="160">
                  <c:v>9.7999999999999997E-3</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-3.9199999999999999E-2</c:v>
                </c:pt>
                <c:pt idx="176">
                  <c:v>-2.9399999999999999E-2</c:v>
                </c:pt>
                <c:pt idx="177">
                  <c:v>-1.9599999999999999E-2</c:v>
                </c:pt>
                <c:pt idx="178">
                  <c:v>-9.7999999999999997E-3</c:v>
                </c:pt>
                <c:pt idx="179">
                  <c:v>0</c:v>
                </c:pt>
                <c:pt idx="180">
                  <c:v>0</c:v>
                </c:pt>
                <c:pt idx="181">
                  <c:v>0</c:v>
                </c:pt>
                <c:pt idx="182">
                  <c:v>-3.9199999999999999E-2</c:v>
                </c:pt>
                <c:pt idx="183">
                  <c:v>9.7999999999999997E-3</c:v>
                </c:pt>
                <c:pt idx="184">
                  <c:v>9.7999999999999893E-3</c:v>
                </c:pt>
                <c:pt idx="185">
                  <c:v>9.7999999999999997E-3</c:v>
                </c:pt>
                <c:pt idx="186">
                  <c:v>9.7999999999999997E-3</c:v>
                </c:pt>
                <c:pt idx="187">
                  <c:v>0</c:v>
                </c:pt>
                <c:pt idx="188">
                  <c:v>0</c:v>
                </c:pt>
                <c:pt idx="189">
                  <c:v>0</c:v>
                </c:pt>
                <c:pt idx="190">
                  <c:v>-3.9199999999999999E-2</c:v>
                </c:pt>
                <c:pt idx="191">
                  <c:v>-2.9399999999999999E-2</c:v>
                </c:pt>
                <c:pt idx="192">
                  <c:v>-1.9599999999999999E-2</c:v>
                </c:pt>
                <c:pt idx="193">
                  <c:v>-9.7999999999999997E-3</c:v>
                </c:pt>
                <c:pt idx="194">
                  <c:v>0</c:v>
                </c:pt>
                <c:pt idx="195">
                  <c:v>-3.9199999999999999E-2</c:v>
                </c:pt>
                <c:pt idx="196">
                  <c:v>-2.9399999999999999E-2</c:v>
                </c:pt>
                <c:pt idx="197">
                  <c:v>-1.9599999999999999E-2</c:v>
                </c:pt>
                <c:pt idx="198">
                  <c:v>2.9399999999999999E-2</c:v>
                </c:pt>
                <c:pt idx="199">
                  <c:v>2.9399999999999999E-2</c:v>
                </c:pt>
                <c:pt idx="200">
                  <c:v>1.9599999999999999E-2</c:v>
                </c:pt>
                <c:pt idx="201">
                  <c:v>9.7999999999999997E-3</c:v>
                </c:pt>
                <c:pt idx="202">
                  <c:v>0</c:v>
                </c:pt>
                <c:pt idx="203">
                  <c:v>0</c:v>
                </c:pt>
                <c:pt idx="204">
                  <c:v>0</c:v>
                </c:pt>
                <c:pt idx="205">
                  <c:v>-3.9199999999999999E-2</c:v>
                </c:pt>
                <c:pt idx="206">
                  <c:v>-2.9399999999999999E-2</c:v>
                </c:pt>
                <c:pt idx="207">
                  <c:v>-1.9599999999999999E-2</c:v>
                </c:pt>
                <c:pt idx="208">
                  <c:v>-9.7999999999999997E-3</c:v>
                </c:pt>
                <c:pt idx="209">
                  <c:v>0</c:v>
                </c:pt>
                <c:pt idx="210">
                  <c:v>0</c:v>
                </c:pt>
                <c:pt idx="211">
                  <c:v>0</c:v>
                </c:pt>
                <c:pt idx="212">
                  <c:v>0</c:v>
                </c:pt>
                <c:pt idx="213">
                  <c:v>0</c:v>
                </c:pt>
                <c:pt idx="214">
                  <c:v>0</c:v>
                </c:pt>
                <c:pt idx="215">
                  <c:v>0</c:v>
                </c:pt>
                <c:pt idx="216">
                  <c:v>0</c:v>
                </c:pt>
                <c:pt idx="217">
                  <c:v>0</c:v>
                </c:pt>
                <c:pt idx="218">
                  <c:v>-3.9199999999999999E-2</c:v>
                </c:pt>
                <c:pt idx="219">
                  <c:v>-2.9399999999999999E-2</c:v>
                </c:pt>
                <c:pt idx="220">
                  <c:v>-1.9599999999999999E-2</c:v>
                </c:pt>
                <c:pt idx="221">
                  <c:v>-9.7999999999999997E-3</c:v>
                </c:pt>
                <c:pt idx="222">
                  <c:v>-3.9199999999999999E-2</c:v>
                </c:pt>
                <c:pt idx="223">
                  <c:v>-6.8599999999999994E-2</c:v>
                </c:pt>
                <c:pt idx="224">
                  <c:v>-4.9000000000000002E-2</c:v>
                </c:pt>
                <c:pt idx="225">
                  <c:v>-2.9399999999999999E-2</c:v>
                </c:pt>
                <c:pt idx="226">
                  <c:v>-9.7999999999999997E-3</c:v>
                </c:pt>
                <c:pt idx="227">
                  <c:v>0</c:v>
                </c:pt>
                <c:pt idx="228">
                  <c:v>0</c:v>
                </c:pt>
                <c:pt idx="229">
                  <c:v>0</c:v>
                </c:pt>
                <c:pt idx="230">
                  <c:v>0</c:v>
                </c:pt>
                <c:pt idx="231">
                  <c:v>0</c:v>
                </c:pt>
                <c:pt idx="232">
                  <c:v>7.8399999999999997E-2</c:v>
                </c:pt>
                <c:pt idx="233">
                  <c:v>5.8799999999999998E-2</c:v>
                </c:pt>
                <c:pt idx="234">
                  <c:v>3.9199999999999999E-2</c:v>
                </c:pt>
                <c:pt idx="235">
                  <c:v>9.8000000000000004E-2</c:v>
                </c:pt>
                <c:pt idx="236">
                  <c:v>5.8799999999999998E-2</c:v>
                </c:pt>
                <c:pt idx="237">
                  <c:v>0</c:v>
                </c:pt>
                <c:pt idx="238">
                  <c:v>-9.7999999999999893E-3</c:v>
                </c:pt>
                <c:pt idx="239">
                  <c:v>-1.9599999999999999E-2</c:v>
                </c:pt>
                <c:pt idx="240">
                  <c:v>-9.7999999999999997E-3</c:v>
                </c:pt>
                <c:pt idx="241">
                  <c:v>0</c:v>
                </c:pt>
                <c:pt idx="242">
                  <c:v>0</c:v>
                </c:pt>
                <c:pt idx="243">
                  <c:v>0</c:v>
                </c:pt>
                <c:pt idx="244">
                  <c:v>0</c:v>
                </c:pt>
                <c:pt idx="245">
                  <c:v>0</c:v>
                </c:pt>
                <c:pt idx="246">
                  <c:v>0</c:v>
                </c:pt>
                <c:pt idx="247">
                  <c:v>0</c:v>
                </c:pt>
                <c:pt idx="248">
                  <c:v>0</c:v>
                </c:pt>
                <c:pt idx="249">
                  <c:v>0</c:v>
                </c:pt>
                <c:pt idx="250">
                  <c:v>0</c:v>
                </c:pt>
                <c:pt idx="251">
                  <c:v>-3.9199999999999999E-2</c:v>
                </c:pt>
                <c:pt idx="252">
                  <c:v>-2.9399999999999999E-2</c:v>
                </c:pt>
                <c:pt idx="253">
                  <c:v>-1.9599999999999999E-2</c:v>
                </c:pt>
                <c:pt idx="254">
                  <c:v>-9.7999999999999997E-3</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-3.9199999999999999E-2</c:v>
                </c:pt>
                <c:pt idx="276">
                  <c:v>-2.9399999999999999E-2</c:v>
                </c:pt>
                <c:pt idx="277">
                  <c:v>-5.8799999999999998E-2</c:v>
                </c:pt>
                <c:pt idx="278">
                  <c:v>3.9199999999999999E-2</c:v>
                </c:pt>
                <c:pt idx="279">
                  <c:v>3.9199999999999999E-2</c:v>
                </c:pt>
                <c:pt idx="280">
                  <c:v>2.9399999999999999E-2</c:v>
                </c:pt>
                <c:pt idx="281">
                  <c:v>1.9599999999999999E-2</c:v>
                </c:pt>
                <c:pt idx="282">
                  <c:v>0</c:v>
                </c:pt>
                <c:pt idx="283">
                  <c:v>0</c:v>
                </c:pt>
                <c:pt idx="284">
                  <c:v>0</c:v>
                </c:pt>
                <c:pt idx="285">
                  <c:v>0</c:v>
                </c:pt>
                <c:pt idx="286">
                  <c:v>0</c:v>
                </c:pt>
                <c:pt idx="287">
                  <c:v>0</c:v>
                </c:pt>
                <c:pt idx="288">
                  <c:v>3.9199999999999999E-2</c:v>
                </c:pt>
                <c:pt idx="289">
                  <c:v>2.9399999999999999E-2</c:v>
                </c:pt>
                <c:pt idx="290">
                  <c:v>1.9599999999999999E-2</c:v>
                </c:pt>
                <c:pt idx="291">
                  <c:v>9.7999999999999997E-3</c:v>
                </c:pt>
                <c:pt idx="292">
                  <c:v>0</c:v>
                </c:pt>
                <c:pt idx="293">
                  <c:v>0</c:v>
                </c:pt>
                <c:pt idx="294">
                  <c:v>0</c:v>
                </c:pt>
                <c:pt idx="295">
                  <c:v>0</c:v>
                </c:pt>
                <c:pt idx="296">
                  <c:v>0</c:v>
                </c:pt>
                <c:pt idx="297">
                  <c:v>0</c:v>
                </c:pt>
                <c:pt idx="298">
                  <c:v>0</c:v>
                </c:pt>
                <c:pt idx="299">
                  <c:v>0</c:v>
                </c:pt>
                <c:pt idx="300">
                  <c:v>0</c:v>
                </c:pt>
                <c:pt idx="301">
                  <c:v>3.9199999999999999E-2</c:v>
                </c:pt>
                <c:pt idx="302">
                  <c:v>2.9399999999999999E-2</c:v>
                </c:pt>
                <c:pt idx="303">
                  <c:v>-1.9599999999999999E-2</c:v>
                </c:pt>
                <c:pt idx="304">
                  <c:v>-1.9599999999999999E-2</c:v>
                </c:pt>
                <c:pt idx="305">
                  <c:v>-1.9599999999999999E-2</c:v>
                </c:pt>
                <c:pt idx="306">
                  <c:v>-9.7999999999999997E-3</c:v>
                </c:pt>
                <c:pt idx="307">
                  <c:v>0</c:v>
                </c:pt>
                <c:pt idx="308">
                  <c:v>0</c:v>
                </c:pt>
                <c:pt idx="309">
                  <c:v>0</c:v>
                </c:pt>
                <c:pt idx="310">
                  <c:v>0</c:v>
                </c:pt>
                <c:pt idx="311">
                  <c:v>-3.9199999999999999E-2</c:v>
                </c:pt>
                <c:pt idx="312">
                  <c:v>-2.9399999999999999E-2</c:v>
                </c:pt>
                <c:pt idx="313">
                  <c:v>-1.9599999999999999E-2</c:v>
                </c:pt>
                <c:pt idx="314">
                  <c:v>-9.7999999999999997E-3</c:v>
                </c:pt>
                <c:pt idx="315">
                  <c:v>0</c:v>
                </c:pt>
                <c:pt idx="316">
                  <c:v>0</c:v>
                </c:pt>
                <c:pt idx="317">
                  <c:v>-3.9199999999999999E-2</c:v>
                </c:pt>
                <c:pt idx="318">
                  <c:v>-6.8599999999999994E-2</c:v>
                </c:pt>
                <c:pt idx="319">
                  <c:v>-4.9000000000000002E-2</c:v>
                </c:pt>
                <c:pt idx="320">
                  <c:v>-2.9399999999999999E-2</c:v>
                </c:pt>
                <c:pt idx="321">
                  <c:v>-4.9000000000000002E-2</c:v>
                </c:pt>
                <c:pt idx="322">
                  <c:v>9.7999999999999997E-3</c:v>
                </c:pt>
                <c:pt idx="323">
                  <c:v>9.7999999999999893E-3</c:v>
                </c:pt>
                <c:pt idx="324">
                  <c:v>9.7999999999999997E-3</c:v>
                </c:pt>
                <c:pt idx="325">
                  <c:v>9.7999999999999997E-3</c:v>
                </c:pt>
                <c:pt idx="326">
                  <c:v>0</c:v>
                </c:pt>
                <c:pt idx="327">
                  <c:v>0</c:v>
                </c:pt>
                <c:pt idx="328">
                  <c:v>0</c:v>
                </c:pt>
                <c:pt idx="329">
                  <c:v>0</c:v>
                </c:pt>
                <c:pt idx="330">
                  <c:v>0</c:v>
                </c:pt>
                <c:pt idx="331">
                  <c:v>0</c:v>
                </c:pt>
                <c:pt idx="332">
                  <c:v>-3.9199999999999999E-2</c:v>
                </c:pt>
                <c:pt idx="333">
                  <c:v>-2.9399999999999999E-2</c:v>
                </c:pt>
                <c:pt idx="334">
                  <c:v>-1.9599999999999999E-2</c:v>
                </c:pt>
                <c:pt idx="335">
                  <c:v>2.9399999999999999E-2</c:v>
                </c:pt>
                <c:pt idx="336">
                  <c:v>2.9399999999999999E-2</c:v>
                </c:pt>
                <c:pt idx="337">
                  <c:v>1.9599999999999999E-2</c:v>
                </c:pt>
                <c:pt idx="338">
                  <c:v>9.7999999999999997E-3</c:v>
                </c:pt>
                <c:pt idx="339">
                  <c:v>0</c:v>
                </c:pt>
                <c:pt idx="340">
                  <c:v>0</c:v>
                </c:pt>
                <c:pt idx="341">
                  <c:v>0</c:v>
                </c:pt>
                <c:pt idx="342">
                  <c:v>0</c:v>
                </c:pt>
                <c:pt idx="343">
                  <c:v>0</c:v>
                </c:pt>
                <c:pt idx="344">
                  <c:v>0</c:v>
                </c:pt>
                <c:pt idx="345">
                  <c:v>-3.9199999999999999E-2</c:v>
                </c:pt>
                <c:pt idx="346">
                  <c:v>-2.9399999999999999E-2</c:v>
                </c:pt>
                <c:pt idx="347">
                  <c:v>1.9599999999999999E-2</c:v>
                </c:pt>
                <c:pt idx="348">
                  <c:v>1.9599999999999999E-2</c:v>
                </c:pt>
                <c:pt idx="349">
                  <c:v>1.9599999999999999E-2</c:v>
                </c:pt>
                <c:pt idx="350">
                  <c:v>9.7999999999999997E-3</c:v>
                </c:pt>
                <c:pt idx="351">
                  <c:v>0</c:v>
                </c:pt>
                <c:pt idx="352">
                  <c:v>0</c:v>
                </c:pt>
                <c:pt idx="353">
                  <c:v>0</c:v>
                </c:pt>
                <c:pt idx="354">
                  <c:v>0</c:v>
                </c:pt>
                <c:pt idx="355">
                  <c:v>0</c:v>
                </c:pt>
                <c:pt idx="356">
                  <c:v>0</c:v>
                </c:pt>
                <c:pt idx="357">
                  <c:v>0</c:v>
                </c:pt>
              </c:numCache>
            </c:numRef>
          </c:val>
          <c:smooth val="0"/>
        </c:ser>
        <c:dLbls>
          <c:showLegendKey val="0"/>
          <c:showVal val="0"/>
          <c:showCatName val="0"/>
          <c:showSerName val="0"/>
          <c:showPercent val="0"/>
          <c:showBubbleSize val="0"/>
        </c:dLbls>
        <c:smooth val="0"/>
        <c:axId val="-583930496"/>
        <c:axId val="-583929952"/>
      </c:lineChart>
      <c:catAx>
        <c:axId val="-583930496"/>
        <c:scaling>
          <c:orientation val="minMax"/>
        </c:scaling>
        <c:delete val="0"/>
        <c:axPos val="b"/>
        <c:majorTickMark val="out"/>
        <c:minorTickMark val="none"/>
        <c:tickLblPos val="nextTo"/>
        <c:txPr>
          <a:bodyPr/>
          <a:lstStyle/>
          <a:p>
            <a:pPr>
              <a:defRPr lang="ja-JP"/>
            </a:pPr>
            <a:endParaRPr lang="en-US"/>
          </a:p>
        </c:txPr>
        <c:crossAx val="-583929952"/>
        <c:crosses val="autoZero"/>
        <c:auto val="1"/>
        <c:lblAlgn val="ctr"/>
        <c:lblOffset val="100"/>
        <c:noMultiLvlLbl val="0"/>
      </c:catAx>
      <c:valAx>
        <c:axId val="-583929952"/>
        <c:scaling>
          <c:orientation val="minMax"/>
          <c:max val="1"/>
          <c:min val="-1.5"/>
        </c:scaling>
        <c:delete val="0"/>
        <c:axPos val="l"/>
        <c:majorGridlines/>
        <c:numFmt formatCode="General" sourceLinked="1"/>
        <c:majorTickMark val="out"/>
        <c:minorTickMark val="none"/>
        <c:tickLblPos val="nextTo"/>
        <c:txPr>
          <a:bodyPr/>
          <a:lstStyle/>
          <a:p>
            <a:pPr>
              <a:defRPr lang="ja-JP" sz="1050"/>
            </a:pPr>
            <a:endParaRPr lang="en-US"/>
          </a:p>
        </c:txPr>
        <c:crossAx val="-583930496"/>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BD99B-8A1C-41B8-B486-B081F7C8D59B}" type="datetimeFigureOut">
              <a:rPr lang="en-US" smtClean="0"/>
              <a:t>5/13/2015</a:t>
            </a:fld>
            <a:endParaRPr 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64B03-0E96-434E-AF0E-7555E3D08246}" type="slidenum">
              <a:rPr lang="en-US" smtClean="0"/>
              <a:t>‹#›</a:t>
            </a:fld>
            <a:endParaRPr lang="en-US"/>
          </a:p>
        </p:txBody>
      </p:sp>
    </p:spTree>
    <p:extLst>
      <p:ext uri="{BB962C8B-B14F-4D97-AF65-F5344CB8AC3E}">
        <p14:creationId xmlns:p14="http://schemas.microsoft.com/office/powerpoint/2010/main" val="251390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ja.wikipedia.org/wiki/Java"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en.wikipedia.org/wiki/avrdude" TargetMode="External"/><Relationship Id="rId4" Type="http://schemas.openxmlformats.org/officeDocument/2006/relationships/hyperlink" Target="http://ja.wikipedia.org/wiki/GNU%E3%82%B3%E3%83%B3%E3%83%91%E3%82%A4%E3%83%A9%E3%82%B3%E3%83%AC%E3%82%AF%E3%82%B7%E3%83%A7%E3%83%B3"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それでは、チーム</a:t>
            </a:r>
            <a:r>
              <a:rPr kumimoji="1" lang="en-US" altLang="ja-JP" dirty="0" smtClean="0"/>
              <a:t>Hand of Midas</a:t>
            </a:r>
            <a:r>
              <a:rPr kumimoji="1" lang="ja-JP" altLang="en-US" dirty="0" smtClean="0"/>
              <a:t>から</a:t>
            </a:r>
            <a:r>
              <a:rPr kumimoji="1" lang="en-US" altLang="ja-JP" dirty="0" smtClean="0"/>
              <a:t>PBL</a:t>
            </a:r>
            <a:r>
              <a:rPr kumimoji="1" lang="ja-JP" altLang="en-US" dirty="0" smtClean="0"/>
              <a:t>２最終発表させていただきたいと思います。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うちのチームは羅さん、呉君、郭君と僕を含めます。</a:t>
            </a:r>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a:t>
            </a:fld>
            <a:endParaRPr lang="en-US"/>
          </a:p>
        </p:txBody>
      </p:sp>
    </p:spTree>
    <p:extLst>
      <p:ext uri="{BB962C8B-B14F-4D97-AF65-F5344CB8AC3E}">
        <p14:creationId xmlns:p14="http://schemas.microsoft.com/office/powerpoint/2010/main" val="755743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defRPr/>
            </a:pPr>
            <a:r>
              <a:rPr kumimoji="1" lang="ja-JP" altLang="en-US" dirty="0" smtClean="0">
                <a:latin typeface="+mn-lt"/>
                <a:ea typeface="+mn-ea"/>
              </a:rPr>
              <a:t>次、選べたツールと環境</a:t>
            </a:r>
            <a:endParaRPr kumimoji="1" lang="en-US" altLang="ja-JP" dirty="0" smtClean="0">
              <a:latin typeface="+mn-lt"/>
              <a:ea typeface="+mn-ea"/>
            </a:endParaRPr>
          </a:p>
          <a:p>
            <a:pPr>
              <a:defRPr/>
            </a:pPr>
            <a:r>
              <a:rPr kumimoji="1" lang="ja-JP" altLang="en-US" dirty="0" smtClean="0">
                <a:latin typeface="+mn-lt"/>
                <a:ea typeface="+mn-ea"/>
              </a:rPr>
              <a:t>複数のツール</a:t>
            </a:r>
            <a:r>
              <a:rPr kumimoji="1" lang="ja-JP" altLang="en-US" dirty="0" smtClean="0">
                <a:latin typeface="+mn-lt"/>
                <a:ea typeface="+mn-ea"/>
              </a:rPr>
              <a:t>を使っていますが</a:t>
            </a:r>
            <a:r>
              <a:rPr kumimoji="1" lang="ja-JP" altLang="en-US" dirty="0" smtClean="0">
                <a:latin typeface="+mn-lt"/>
                <a:ea typeface="+mn-ea"/>
              </a:rPr>
              <a:t>。最後、ＰＣ側のソフトウエアはＣ＃で作ります。</a:t>
            </a:r>
            <a:endParaRPr kumimoji="1" lang="en-US" altLang="ja-JP" dirty="0" smtClean="0">
              <a:latin typeface="+mn-lt"/>
              <a:ea typeface="+mn-ea"/>
            </a:endParaRPr>
          </a:p>
          <a:p>
            <a:pPr>
              <a:defRPr/>
            </a:pPr>
            <a:r>
              <a:rPr kumimoji="1" lang="en-US" altLang="ja-JP" dirty="0" smtClean="0">
                <a:latin typeface="+mn-lt"/>
                <a:ea typeface="+mn-ea"/>
              </a:rPr>
              <a:t>Arduino IDE</a:t>
            </a:r>
            <a:r>
              <a:rPr kumimoji="1" lang="ja-JP" altLang="en-US" dirty="0" smtClean="0">
                <a:latin typeface="+mn-lt"/>
                <a:ea typeface="+mn-ea"/>
              </a:rPr>
              <a:t>はハードウエア側のプログラミング環境です。</a:t>
            </a:r>
            <a:endParaRPr kumimoji="1" lang="en-US" altLang="ja-JP" dirty="0" smtClean="0">
              <a:latin typeface="+mn-lt"/>
              <a:ea typeface="+mn-ea"/>
            </a:endParaRPr>
          </a:p>
          <a:p>
            <a:pPr>
              <a:defRPr/>
            </a:pPr>
            <a:r>
              <a:rPr kumimoji="1" lang="en-US" altLang="ja-JP" dirty="0" smtClean="0">
                <a:latin typeface="+mn-lt"/>
                <a:ea typeface="+mn-ea"/>
              </a:rPr>
              <a:t>Python, excel, logical analyzer</a:t>
            </a:r>
            <a:r>
              <a:rPr kumimoji="1" lang="ja-JP" altLang="en-US" dirty="0" smtClean="0">
                <a:latin typeface="+mn-lt"/>
                <a:ea typeface="+mn-ea"/>
              </a:rPr>
              <a:t>はデータ解析のために使われたツールです。</a:t>
            </a:r>
            <a:endParaRPr kumimoji="1" lang="en-US" altLang="ja-JP" dirty="0" smtClean="0">
              <a:latin typeface="+mn-lt"/>
              <a:ea typeface="+mn-ea"/>
            </a:endParaRPr>
          </a:p>
          <a:p>
            <a:pPr>
              <a:defRPr/>
            </a:pPr>
            <a:endParaRPr kumimoji="1" lang="en-US" altLang="ja-JP" dirty="0" smtClean="0">
              <a:latin typeface="+mn-lt"/>
              <a:ea typeface="+mn-ea"/>
            </a:endParaRPr>
          </a:p>
          <a:p>
            <a:pPr>
              <a:defRPr/>
            </a:pPr>
            <a:r>
              <a:rPr kumimoji="1" lang="ja-JP" altLang="en-US" dirty="0" smtClean="0">
                <a:latin typeface="+mn-lt"/>
                <a:ea typeface="+mn-ea"/>
              </a:rPr>
              <a:t>なぜＣ＃で最後のソフトウエアを作るか、なぜ</a:t>
            </a:r>
            <a:r>
              <a:rPr kumimoji="1" lang="en-US" altLang="ja-JP" dirty="0" smtClean="0">
                <a:latin typeface="+mn-lt"/>
                <a:ea typeface="+mn-ea"/>
              </a:rPr>
              <a:t>python</a:t>
            </a:r>
            <a:r>
              <a:rPr kumimoji="1" lang="ja-JP" altLang="en-US" dirty="0" smtClean="0">
                <a:latin typeface="+mn-lt"/>
                <a:ea typeface="+mn-ea"/>
              </a:rPr>
              <a:t>でデータ解析するかといえば</a:t>
            </a:r>
            <a:endParaRPr kumimoji="1" lang="en-US" altLang="ja-JP" dirty="0" smtClean="0">
              <a:latin typeface="+mn-lt"/>
              <a:ea typeface="+mn-ea"/>
            </a:endParaRPr>
          </a:p>
          <a:p>
            <a:pPr>
              <a:defRPr/>
            </a:pPr>
            <a:r>
              <a:rPr kumimoji="1" lang="ja-JP" altLang="en-US" dirty="0" smtClean="0">
                <a:latin typeface="+mn-lt"/>
                <a:ea typeface="+mn-ea"/>
              </a:rPr>
              <a:t>Ｃ＃では</a:t>
            </a:r>
            <a:r>
              <a:rPr kumimoji="1" lang="en-US" altLang="ja-JP" dirty="0" smtClean="0">
                <a:latin typeface="+mn-lt"/>
                <a:ea typeface="+mn-ea"/>
              </a:rPr>
              <a:t>windows</a:t>
            </a:r>
            <a:r>
              <a:rPr kumimoji="1" lang="ja-JP" altLang="en-US" dirty="0" smtClean="0">
                <a:latin typeface="+mn-lt"/>
                <a:ea typeface="+mn-ea"/>
              </a:rPr>
              <a:t>の</a:t>
            </a:r>
            <a:r>
              <a:rPr kumimoji="1" lang="en-US" altLang="ja-JP" dirty="0" smtClean="0">
                <a:latin typeface="+mn-lt"/>
                <a:ea typeface="+mn-ea"/>
              </a:rPr>
              <a:t>API</a:t>
            </a:r>
            <a:r>
              <a:rPr kumimoji="1" lang="ja-JP" altLang="en-US" dirty="0" smtClean="0">
                <a:latin typeface="+mn-lt"/>
                <a:ea typeface="+mn-ea"/>
              </a:rPr>
              <a:t>を利用しやすいです。</a:t>
            </a:r>
            <a:endParaRPr kumimoji="1" lang="en-US" altLang="ja-JP" dirty="0" smtClean="0">
              <a:latin typeface="+mn-lt"/>
              <a:ea typeface="+mn-ea"/>
            </a:endParaRPr>
          </a:p>
          <a:p>
            <a:pPr>
              <a:defRPr/>
            </a:pPr>
            <a:r>
              <a:rPr kumimoji="1" lang="en-US" altLang="ja-JP" dirty="0" smtClean="0">
                <a:latin typeface="+mn-lt"/>
                <a:ea typeface="+mn-ea"/>
              </a:rPr>
              <a:t>Python</a:t>
            </a:r>
            <a:r>
              <a:rPr kumimoji="1" lang="ja-JP" altLang="en-US" dirty="0" smtClean="0">
                <a:latin typeface="+mn-lt"/>
                <a:ea typeface="+mn-ea"/>
              </a:rPr>
              <a:t>では、解析のためのデータ処理は簡単です。</a:t>
            </a:r>
            <a:r>
              <a:rPr kumimoji="1" lang="en-US" altLang="ja-JP" dirty="0" err="1" smtClean="0">
                <a:latin typeface="+mn-lt"/>
                <a:ea typeface="+mn-ea"/>
              </a:rPr>
              <a:t>Pygame</a:t>
            </a:r>
            <a:r>
              <a:rPr kumimoji="1" lang="ja-JP" altLang="en-US" dirty="0" smtClean="0">
                <a:latin typeface="+mn-lt"/>
                <a:ea typeface="+mn-ea"/>
              </a:rPr>
              <a:t>というライブラリーを使えばアニメーション制作も簡単です。</a:t>
            </a:r>
            <a:endParaRPr kumimoji="1" lang="en-US" altLang="ja-JP" dirty="0" smtClean="0">
              <a:latin typeface="+mn-lt"/>
              <a:ea typeface="+mn-ea"/>
            </a:endParaRPr>
          </a:p>
          <a:p>
            <a:pPr>
              <a:defRPr/>
            </a:pPr>
            <a:endParaRPr kumimoji="1" lang="en-US" altLang="ja-JP" dirty="0" smtClean="0">
              <a:latin typeface="+mn-lt"/>
              <a:ea typeface="+mn-ea"/>
            </a:endParaRPr>
          </a:p>
          <a:p>
            <a:pPr>
              <a:defRPr/>
            </a:pPr>
            <a:endParaRPr kumimoji="1" lang="en-US" altLang="ja-JP" dirty="0" smtClean="0">
              <a:latin typeface="+mn-lt"/>
              <a:ea typeface="+mn-ea"/>
            </a:endParaRPr>
          </a:p>
          <a:p>
            <a:pPr>
              <a:defRPr/>
            </a:pPr>
            <a:endParaRPr kumimoji="1" lang="en-US" altLang="ja-JP" dirty="0" smtClean="0">
              <a:latin typeface="+mn-lt"/>
              <a:ea typeface="+mn-ea"/>
            </a:endParaRPr>
          </a:p>
          <a:p>
            <a:pPr>
              <a:defRPr/>
            </a:pPr>
            <a:endParaRPr kumimoji="1" lang="en-US" altLang="ja-JP" dirty="0" smtClean="0">
              <a:latin typeface="+mn-lt"/>
              <a:ea typeface="+mn-ea"/>
            </a:endParaRPr>
          </a:p>
          <a:p>
            <a:pPr>
              <a:defRPr/>
            </a:pPr>
            <a:r>
              <a:rPr kumimoji="1" lang="en-US" altLang="zh-CN" dirty="0" smtClean="0">
                <a:latin typeface="+mn-lt"/>
                <a:ea typeface="+mn-ea"/>
              </a:rPr>
              <a:t>IDE</a:t>
            </a:r>
            <a:r>
              <a:rPr kumimoji="1" lang="zh-CN" altLang="en-US" dirty="0" smtClean="0">
                <a:latin typeface="+mn-lt"/>
                <a:ea typeface="+mn-ea"/>
              </a:rPr>
              <a:t>：</a:t>
            </a:r>
            <a:r>
              <a:rPr kumimoji="1" lang="ja-JP" altLang="en-US" dirty="0" smtClean="0">
                <a:latin typeface="+mn-lt"/>
                <a:ea typeface="+mn-ea"/>
              </a:rPr>
              <a:t>クロスプラットフォームの</a:t>
            </a:r>
            <a:r>
              <a:rPr kumimoji="1" lang="en-US" altLang="ja-JP" dirty="0" smtClean="0">
                <a:latin typeface="+mn-lt"/>
                <a:ea typeface="+mn-ea"/>
                <a:hlinkClick r:id="rId3" tooltip="Java"/>
              </a:rPr>
              <a:t>Java</a:t>
            </a:r>
            <a:r>
              <a:rPr kumimoji="1" lang="ja-JP" altLang="en-US" dirty="0" smtClean="0">
                <a:latin typeface="+mn-lt"/>
                <a:ea typeface="+mn-ea"/>
              </a:rPr>
              <a:t>アプリケーションであり、エディター、コンパイラー、基板へのファームウェア転送機能などを含む。その内部では</a:t>
            </a:r>
            <a:r>
              <a:rPr kumimoji="1" lang="en-US" altLang="ja-JP" dirty="0" smtClean="0">
                <a:latin typeface="+mn-lt"/>
                <a:ea typeface="+mn-ea"/>
              </a:rPr>
              <a:t>C</a:t>
            </a:r>
            <a:r>
              <a:rPr kumimoji="1" lang="ja-JP" altLang="en-US" dirty="0" smtClean="0">
                <a:latin typeface="+mn-lt"/>
                <a:ea typeface="+mn-ea"/>
              </a:rPr>
              <a:t>言語のコンパイラー</a:t>
            </a:r>
            <a:r>
              <a:rPr kumimoji="1" lang="en-US" altLang="ja-JP" dirty="0" err="1" smtClean="0">
                <a:latin typeface="+mn-lt"/>
                <a:ea typeface="+mn-ea"/>
                <a:hlinkClick r:id="rId4" tooltip="GNUコンパイラコレクション"/>
              </a:rPr>
              <a:t>gcc</a:t>
            </a:r>
            <a:r>
              <a:rPr kumimoji="1" lang="ja-JP" altLang="en-US" dirty="0" smtClean="0">
                <a:latin typeface="+mn-lt"/>
                <a:ea typeface="+mn-ea"/>
              </a:rPr>
              <a:t>やアップロードプログラム</a:t>
            </a:r>
            <a:r>
              <a:rPr kumimoji="1" lang="en-US" altLang="ja-JP" dirty="0" err="1" smtClean="0">
                <a:latin typeface="+mn-lt"/>
                <a:ea typeface="+mn-ea"/>
                <a:hlinkClick r:id="rId5" tooltip="en:avrdude"/>
              </a:rPr>
              <a:t>avrdude</a:t>
            </a:r>
            <a:r>
              <a:rPr kumimoji="1" lang="ja-JP" altLang="en-US" dirty="0" smtClean="0">
                <a:latin typeface="+mn-lt"/>
                <a:ea typeface="+mn-ea"/>
              </a:rPr>
              <a:t>が使用されている。</a:t>
            </a:r>
            <a:endParaRPr lang="en-US"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10</a:t>
            </a:fld>
            <a:endParaRPr lang="en-US"/>
          </a:p>
        </p:txBody>
      </p:sp>
    </p:spTree>
    <p:extLst>
      <p:ext uri="{BB962C8B-B14F-4D97-AF65-F5344CB8AC3E}">
        <p14:creationId xmlns:p14="http://schemas.microsoft.com/office/powerpoint/2010/main" val="2561172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続いて、開発状況を説明します</a:t>
            </a:r>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11</a:t>
            </a:fld>
            <a:endParaRPr lang="en-US"/>
          </a:p>
        </p:txBody>
      </p:sp>
    </p:spTree>
    <p:extLst>
      <p:ext uri="{BB962C8B-B14F-4D97-AF65-F5344CB8AC3E}">
        <p14:creationId xmlns:p14="http://schemas.microsoft.com/office/powerpoint/2010/main" val="3434384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次に開発進捗を説明します</a:t>
            </a:r>
          </a:p>
          <a:p>
            <a:r>
              <a:rPr lang="ja-JP" altLang="en-US" dirty="0" smtClean="0"/>
              <a:t>今回の</a:t>
            </a:r>
            <a:r>
              <a:rPr lang="en-US" altLang="ja-JP" dirty="0" smtClean="0"/>
              <a:t>PBL</a:t>
            </a:r>
            <a:r>
              <a:rPr lang="ja-JP" altLang="en-US" dirty="0" smtClean="0"/>
              <a:t>２で、私達は最初の要求分析から、実装まで、実行しました。</a:t>
            </a:r>
          </a:p>
          <a:p>
            <a:r>
              <a:rPr lang="ja-JP" altLang="en-US" dirty="0" smtClean="0"/>
              <a:t>この図をご覧ください、</a:t>
            </a:r>
          </a:p>
          <a:p>
            <a:r>
              <a:rPr lang="ja-JP" altLang="en-US" dirty="0" smtClean="0"/>
              <a:t>完成したのは要求分析、目標の明白、体制確立、センサー特徴分析、データ所得、コントロール</a:t>
            </a:r>
            <a:r>
              <a:rPr lang="en-US" altLang="ja-JP" dirty="0" smtClean="0"/>
              <a:t>API</a:t>
            </a:r>
            <a:r>
              <a:rPr lang="ja-JP" altLang="en-US" dirty="0" smtClean="0"/>
              <a:t>の実装</a:t>
            </a:r>
          </a:p>
          <a:p>
            <a:r>
              <a:rPr lang="ja-JP" altLang="en-US" dirty="0" smtClean="0"/>
              <a:t>まだ作業中の</a:t>
            </a:r>
            <a:r>
              <a:rPr lang="ja-JP" altLang="en-US" dirty="0" err="1" smtClean="0"/>
              <a:t>は</a:t>
            </a:r>
            <a:r>
              <a:rPr lang="ja-JP" altLang="en-US" dirty="0" smtClean="0"/>
              <a:t>姿勢出力、機能の実現、無線通信モジュールの実装</a:t>
            </a:r>
          </a:p>
          <a:p>
            <a:r>
              <a:rPr lang="ja-JP" altLang="en-US" dirty="0" smtClean="0"/>
              <a:t>この後するのは誤差の削減とバターン認識です</a:t>
            </a:r>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12</a:t>
            </a:fld>
            <a:endParaRPr lang="en-US"/>
          </a:p>
        </p:txBody>
      </p:sp>
    </p:spTree>
    <p:extLst>
      <p:ext uri="{BB962C8B-B14F-4D97-AF65-F5344CB8AC3E}">
        <p14:creationId xmlns:p14="http://schemas.microsoft.com/office/powerpoint/2010/main" val="3001907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ＰＢＬ３の時、私たちは今残った問題を解決して</a:t>
            </a:r>
            <a:r>
              <a:rPr kumimoji="1" lang="ja-JP" altLang="en-US" dirty="0" smtClean="0"/>
              <a:t>、</a:t>
            </a:r>
            <a:r>
              <a:rPr lang="ja-JP" altLang="en-US" sz="1200" dirty="0" smtClean="0"/>
              <a:t>プレゼンを快適にする</a:t>
            </a:r>
            <a:r>
              <a:rPr lang="ja-JP" altLang="en-US" sz="1200" kern="1200" dirty="0" smtClean="0">
                <a:solidFill>
                  <a:schemeClr val="tx1"/>
                </a:solidFill>
                <a:effectLst/>
                <a:latin typeface="+mn-lt"/>
                <a:ea typeface="+mn-ea"/>
                <a:cs typeface="+mn-cs"/>
              </a:rPr>
              <a:t>ウェアラブル端末</a:t>
            </a:r>
            <a:r>
              <a:rPr lang="ja-JP" altLang="en-US" sz="1200" dirty="0" smtClean="0"/>
              <a:t>作成します。</a:t>
            </a:r>
            <a:endParaRPr lang="en-US" altLang="ja-JP" sz="1200" dirty="0" smtClean="0"/>
          </a:p>
          <a:p>
            <a:r>
              <a:rPr kumimoji="1" lang="ja-JP" altLang="en-US" dirty="0" smtClean="0"/>
              <a:t>目標が三つあります。</a:t>
            </a:r>
            <a:endParaRPr kumimoji="1" lang="en-US" altLang="ja-JP" dirty="0" smtClean="0"/>
          </a:p>
          <a:p>
            <a:r>
              <a:rPr kumimoji="1" lang="ja-JP" altLang="en-US" dirty="0" smtClean="0"/>
              <a:t>カーソル制御、コメント入力、部分的な拡大</a:t>
            </a:r>
            <a:endParaRPr lang="en-US" altLang="zh-CN" dirty="0" smtClean="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13</a:t>
            </a:fld>
            <a:endParaRPr lang="en-US"/>
          </a:p>
        </p:txBody>
      </p:sp>
    </p:spTree>
    <p:extLst>
      <p:ext uri="{BB962C8B-B14F-4D97-AF65-F5344CB8AC3E}">
        <p14:creationId xmlns:p14="http://schemas.microsoft.com/office/powerpoint/2010/main" val="3375582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六月まで無線通信の部分を完成する予定です。</a:t>
            </a:r>
            <a:endParaRPr lang="en-US" altLang="ja-JP" dirty="0" smtClean="0"/>
          </a:p>
          <a:p>
            <a:endParaRPr lang="en-US" altLang="ja-JP" dirty="0" smtClean="0"/>
          </a:p>
          <a:p>
            <a:r>
              <a:rPr lang="ja-JP" altLang="en-US" dirty="0" smtClean="0"/>
              <a:t>いっぽうで、手の動作認識における２つの課題があります。</a:t>
            </a:r>
            <a:endParaRPr lang="en-US" altLang="ja-JP" dirty="0" smtClean="0"/>
          </a:p>
          <a:p>
            <a:r>
              <a:rPr lang="ja-JP" altLang="en-US" dirty="0" smtClean="0"/>
              <a:t>一つ目は、ＩＭＵセンサの中は重力加速度が働いています。</a:t>
            </a:r>
            <a:endParaRPr lang="en-US" altLang="ja-JP" dirty="0" smtClean="0"/>
          </a:p>
          <a:p>
            <a:r>
              <a:rPr lang="ja-JP" altLang="en-US" dirty="0" smtClean="0"/>
              <a:t>検知した加速度の中に重力加速度と移動加速度を弁別しないと変位を算出できません。</a:t>
            </a:r>
            <a:endParaRPr lang="en-US" altLang="ja-JP" dirty="0" smtClean="0"/>
          </a:p>
          <a:p>
            <a:r>
              <a:rPr lang="ja-JP" altLang="en-US" dirty="0" smtClean="0"/>
              <a:t>２つ目は、</a:t>
            </a:r>
            <a:r>
              <a:rPr lang="ja-JP" altLang="en-US" sz="1200" kern="1200" dirty="0" smtClean="0">
                <a:solidFill>
                  <a:schemeClr val="tx1"/>
                </a:solidFill>
                <a:effectLst/>
                <a:latin typeface="+mn-lt"/>
                <a:ea typeface="+mn-ea"/>
                <a:cs typeface="+mn-cs"/>
              </a:rPr>
              <a:t>端末内のセンサが含む誤差が累積すると指差し位置とマウスポインタ位置の対応が取れなくなります。</a:t>
            </a:r>
            <a:endParaRPr lang="en-US" altLang="ja-JP" sz="1200" kern="1200" dirty="0" smtClean="0">
              <a:solidFill>
                <a:schemeClr val="tx1"/>
              </a:solidFill>
              <a:effectLst/>
              <a:latin typeface="+mn-lt"/>
              <a:ea typeface="+mn-ea"/>
              <a:cs typeface="+mn-cs"/>
            </a:endParaRPr>
          </a:p>
          <a:p>
            <a:r>
              <a:rPr lang="ja-JP" altLang="en-US" sz="1200" kern="1200" dirty="0" smtClean="0">
                <a:solidFill>
                  <a:schemeClr val="tx1"/>
                </a:solidFill>
                <a:effectLst/>
                <a:latin typeface="+mn-lt"/>
                <a:ea typeface="+mn-ea"/>
                <a:cs typeface="+mn-cs"/>
              </a:rPr>
              <a:t>この２つの課題に向けて、センサの姿勢出力と誤差削減っていう二つの作業があります。</a:t>
            </a:r>
            <a:endParaRPr lang="en-US" dirty="0" smtClean="0"/>
          </a:p>
          <a:p>
            <a:endParaRPr lang="en-US" dirty="0" smtClean="0"/>
          </a:p>
          <a:p>
            <a:r>
              <a:rPr lang="en-US" dirty="0" smtClean="0"/>
              <a:t>DMP</a:t>
            </a:r>
            <a:r>
              <a:rPr lang="ja-JP" altLang="en-US" dirty="0" smtClean="0"/>
              <a:t>という機能を使って、センサーの姿勢出力（しせいしゅつりょく）を実現し、重力加速度と移動加速度を弁別します。</a:t>
            </a:r>
            <a:endParaRPr lang="en-US" altLang="ja-JP" dirty="0" smtClean="0"/>
          </a:p>
          <a:p>
            <a:r>
              <a:rPr kumimoji="1" lang="ja-JP" altLang="en-US" sz="1200" dirty="0" smtClean="0">
                <a:solidFill>
                  <a:schemeClr val="bg1"/>
                </a:solidFill>
                <a:latin typeface="+mn-ea"/>
              </a:rPr>
              <a:t>そして、カルマンフィルターで姿勢データを処理し、誤差削減をします。</a:t>
            </a:r>
            <a:endParaRPr kumimoji="1" lang="en-US" altLang="ja-JP" sz="1200" dirty="0" smtClean="0">
              <a:solidFill>
                <a:schemeClr val="bg1"/>
              </a:solidFill>
              <a:latin typeface="+mn-ea"/>
            </a:endParaRPr>
          </a:p>
          <a:p>
            <a:r>
              <a:rPr kumimoji="1" lang="ja-JP" altLang="en-US" sz="1200" dirty="0" smtClean="0">
                <a:solidFill>
                  <a:schemeClr val="bg1"/>
                </a:solidFill>
                <a:latin typeface="+mn-ea"/>
              </a:rPr>
              <a:t>処理したデータを使って、コメント入力などの機能を実現します。</a:t>
            </a:r>
            <a:endParaRPr kumimoji="1" lang="en-US" altLang="ja-JP" sz="1200" dirty="0" smtClean="0">
              <a:solidFill>
                <a:schemeClr val="bg1"/>
              </a:solidFill>
              <a:latin typeface="+mn-ea"/>
            </a:endParaRPr>
          </a:p>
          <a:p>
            <a:r>
              <a:rPr kumimoji="1" lang="ja-JP" altLang="en-US" sz="1200" dirty="0" smtClean="0">
                <a:solidFill>
                  <a:schemeClr val="bg1"/>
                </a:solidFill>
                <a:latin typeface="+mn-ea"/>
              </a:rPr>
              <a:t>この部分が六月の下旬まで終わる予定です。</a:t>
            </a:r>
            <a:endParaRPr kumimoji="1" lang="en-US" altLang="ja-JP" sz="1200" dirty="0" smtClean="0">
              <a:solidFill>
                <a:schemeClr val="bg1"/>
              </a:solidFill>
              <a:latin typeface="+mn-ea"/>
            </a:endParaRPr>
          </a:p>
          <a:p>
            <a:r>
              <a:rPr kumimoji="1" lang="ja-JP" altLang="en-US" sz="1200" dirty="0" smtClean="0">
                <a:solidFill>
                  <a:schemeClr val="bg1"/>
                </a:solidFill>
                <a:latin typeface="+mn-ea"/>
              </a:rPr>
              <a:t>発表前の半ヵ月は発表資料を作ります。</a:t>
            </a:r>
            <a:endParaRPr kumimoji="1" lang="en-US" altLang="ja-JP" sz="1200" dirty="0" smtClean="0">
              <a:solidFill>
                <a:schemeClr val="bg1"/>
              </a:solidFill>
              <a:latin typeface="+mn-ea"/>
            </a:endParaRPr>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14</a:t>
            </a:fld>
            <a:endParaRPr lang="en-US"/>
          </a:p>
        </p:txBody>
      </p:sp>
    </p:spTree>
    <p:extLst>
      <p:ext uri="{BB962C8B-B14F-4D97-AF65-F5344CB8AC3E}">
        <p14:creationId xmlns:p14="http://schemas.microsoft.com/office/powerpoint/2010/main" val="3648018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続いて、今までの成果</a:t>
            </a:r>
            <a:endParaRPr lang="zh-CN" altLang="en-US"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15</a:t>
            </a:fld>
            <a:endParaRPr lang="en-US"/>
          </a:p>
        </p:txBody>
      </p:sp>
    </p:spTree>
    <p:extLst>
      <p:ext uri="{BB962C8B-B14F-4D97-AF65-F5344CB8AC3E}">
        <p14:creationId xmlns:p14="http://schemas.microsoft.com/office/powerpoint/2010/main" val="1917957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最後は</a:t>
            </a:r>
            <a:r>
              <a:rPr kumimoji="1" lang="ja-JP" altLang="en-US" sz="1200" dirty="0" smtClean="0"/>
              <a:t>Ｍ１の皆さんへのアドバイス</a:t>
            </a:r>
            <a:r>
              <a:rPr kumimoji="1" lang="ja-JP" altLang="en-US" dirty="0" smtClean="0"/>
              <a:t>として、以下の二点があります。</a:t>
            </a:r>
            <a:endParaRPr kumimoji="1" lang="en-US" altLang="ja-JP" dirty="0" smtClean="0"/>
          </a:p>
          <a:p>
            <a:r>
              <a:rPr kumimoji="1" lang="ja-JP" altLang="en-US" dirty="0" smtClean="0"/>
              <a:t>まず、テーマの選択についてですけれども、</a:t>
            </a:r>
            <a:endParaRPr kumimoji="1"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このうちもっとも重要なのは、「自分に興味があるテーマか」ということですよね、</a:t>
            </a:r>
            <a:br>
              <a:rPr lang="ja-JP" altLang="en-US" dirty="0" smtClean="0"/>
            </a:br>
            <a:r>
              <a:rPr lang="ja-JP" altLang="en-US" dirty="0" smtClean="0"/>
              <a:t>ともかくそれに取り付いて、いろいろ資料を集めたり、調べたりしているうちに、道が開けてくることが多いものですけれども、</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ただし、気をつけなければならないのは、こうした理由でテーマを選択した場合、すでによく分からない知識を持っていることが多いです。そうした「常識」が邪魔をして、まことに重要な問題を見出せないことがしばしばある。だから、</a:t>
            </a:r>
            <a:r>
              <a:rPr lang="ja-JP" altLang="en-US" b="1" dirty="0" smtClean="0"/>
              <a:t>何も知らないつもりで、一から調べていくことが大切でと思います</a:t>
            </a:r>
            <a:r>
              <a:rPr lang="ja-JP" altLang="en-US" dirty="0" smtClean="0"/>
              <a:t>。</a:t>
            </a:r>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そして、自分の専門知識と能力を考えて、自分にそのテーマを扱うことができるかどうかを確認する必要があると思います。</a:t>
            </a:r>
            <a:r>
              <a:rPr kumimoji="1" lang="en-US" altLang="ja-JP" dirty="0" smtClean="0"/>
              <a:t>Pbl2</a:t>
            </a:r>
            <a:r>
              <a:rPr kumimoji="1" lang="ja-JP" altLang="en-US" dirty="0" smtClean="0"/>
              <a:t>で選択するテーマは</a:t>
            </a:r>
            <a:r>
              <a:rPr kumimoji="1" lang="zh-CN" altLang="en-US" dirty="0" smtClean="0"/>
              <a:t>，</a:t>
            </a:r>
            <a:r>
              <a:rPr kumimoji="1" lang="en-US" altLang="zh-CN" dirty="0" smtClean="0"/>
              <a:t>pbl3</a:t>
            </a:r>
            <a:r>
              <a:rPr kumimoji="1" lang="ja-JP" altLang="en-US" dirty="0" smtClean="0"/>
              <a:t>も同じものをやるから、最初に</a:t>
            </a:r>
            <a:r>
              <a:rPr lang="ja-JP" altLang="en-US" dirty="0" smtClean="0"/>
              <a:t>慎重に決める方がいいと思います。</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もう一つは、時間の分配です。</a:t>
            </a:r>
            <a:endParaRPr kumimoji="1" lang="en-US" altLang="ja-JP" dirty="0" smtClean="0"/>
          </a:p>
          <a:p>
            <a:r>
              <a:rPr kumimoji="1" lang="en-US" altLang="ja-JP" dirty="0" smtClean="0"/>
              <a:t>PBL2</a:t>
            </a:r>
            <a:r>
              <a:rPr kumimoji="1" lang="ja-JP" altLang="en-US" dirty="0" smtClean="0"/>
              <a:t>の時、できるだけ、多くの作業を完成する方がいいと思う。</a:t>
            </a:r>
            <a:endParaRPr kumimoji="1" lang="en-US" altLang="ja-JP" dirty="0" smtClean="0"/>
          </a:p>
          <a:p>
            <a:r>
              <a:rPr kumimoji="1" lang="en-US" altLang="zh-CN" dirty="0" smtClean="0"/>
              <a:t>Pbl3</a:t>
            </a:r>
            <a:r>
              <a:rPr kumimoji="1" lang="ja-JP" altLang="en-US" dirty="0" err="1" smtClean="0"/>
              <a:t>に就</a:t>
            </a:r>
            <a:r>
              <a:rPr kumimoji="1" lang="ja-JP" altLang="en-US" dirty="0" smtClean="0"/>
              <a:t>活の時間が結構かかるんので、グループの皆さんが集まる機会が多分少ないですよね、</a:t>
            </a:r>
            <a:endParaRPr kumimoji="1" lang="en-US" altLang="ja-JP" dirty="0" smtClean="0"/>
          </a:p>
          <a:p>
            <a:r>
              <a:rPr kumimoji="1" lang="ja-JP" altLang="en-US" dirty="0" smtClean="0"/>
              <a:t>だから、</a:t>
            </a:r>
            <a:r>
              <a:rPr kumimoji="1" lang="en-US" altLang="zh-CN" dirty="0" smtClean="0"/>
              <a:t>PBL2</a:t>
            </a:r>
            <a:r>
              <a:rPr kumimoji="1" lang="ja-JP" altLang="en-US" dirty="0" smtClean="0"/>
              <a:t>が終るまでに、少なくとも、プロジェクトの四分の三を出来上がる状態になれば</a:t>
            </a:r>
            <a:r>
              <a:rPr kumimoji="1" lang="ja-JP" altLang="en-US" dirty="0" err="1" smtClean="0"/>
              <a:t>いい思う</a:t>
            </a:r>
            <a:r>
              <a:rPr kumimoji="1" lang="ja-JP" altLang="en-US" dirty="0" smtClean="0"/>
              <a:t>。</a:t>
            </a:r>
            <a:endParaRPr kumimoji="1" lang="en-US" altLang="zh-CN" dirty="0" smtClean="0"/>
          </a:p>
          <a:p>
            <a:endParaRPr kumimoji="1" lang="en-US" altLang="zh-CN" dirty="0" smtClean="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16</a:t>
            </a:fld>
            <a:endParaRPr lang="en-US"/>
          </a:p>
        </p:txBody>
      </p:sp>
    </p:spTree>
    <p:extLst>
      <p:ext uri="{BB962C8B-B14F-4D97-AF65-F5344CB8AC3E}">
        <p14:creationId xmlns:p14="http://schemas.microsoft.com/office/powerpoint/2010/main" val="1971071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KPT</a:t>
            </a:r>
            <a:r>
              <a:rPr lang="ja-JP" altLang="en-US" dirty="0" smtClean="0"/>
              <a:t>とは、</a:t>
            </a:r>
            <a:r>
              <a:rPr lang="en-US" altLang="zh-CN" dirty="0" smtClean="0"/>
              <a:t>PBL2</a:t>
            </a:r>
            <a:r>
              <a:rPr lang="ja-JP" altLang="en-US" dirty="0" smtClean="0"/>
              <a:t>を基づいての振り返り</a:t>
            </a:r>
            <a:endParaRPr lang="en-US" altLang="ja-JP" dirty="0" smtClean="0"/>
          </a:p>
          <a:p>
            <a:r>
              <a:rPr lang="ja-JP" altLang="en-US" dirty="0" smtClean="0"/>
              <a:t>良かった点は互いのサポートと楽しい雰囲気があります。</a:t>
            </a:r>
            <a:endParaRPr lang="en-US" altLang="ja-JP" dirty="0" smtClean="0"/>
          </a:p>
          <a:p>
            <a:endParaRPr lang="en-US" altLang="ja-JP" dirty="0" smtClean="0"/>
          </a:p>
          <a:p>
            <a:r>
              <a:rPr lang="ja-JP" altLang="en-US" dirty="0" smtClean="0"/>
              <a:t>不足点は配分したとおりにタスクを担当してませんでした</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タスク間の影響が大きいです。</a:t>
            </a:r>
            <a:r>
              <a:rPr lang="ja-JP" altLang="en-US" sz="2400" dirty="0" smtClean="0"/>
              <a:t>あるタスクが完了しないと次のタスクは進めません。</a:t>
            </a:r>
            <a:endParaRPr lang="en-US" altLang="ja-JP" sz="2400" dirty="0" smtClean="0"/>
          </a:p>
          <a:p>
            <a:r>
              <a:rPr lang="ja-JP" altLang="en-US" dirty="0" smtClean="0"/>
              <a:t>プロジェクト立ち上げのかかる時間が不十分なので、スケジュールは詳細ではなくて、開発も思ったより難しくなりました。</a:t>
            </a:r>
            <a:endParaRPr lang="en-US" altLang="ja-JP" dirty="0" smtClean="0"/>
          </a:p>
          <a:p>
            <a:endParaRPr lang="en-US" altLang="ja-JP" dirty="0" smtClean="0"/>
          </a:p>
          <a:p>
            <a:r>
              <a:rPr lang="ja-JP" altLang="en-US" dirty="0" smtClean="0"/>
              <a:t>これからのやってみたいことは定期的な内部報告会の追加、及び</a:t>
            </a:r>
            <a:endParaRPr lang="en-US" altLang="zh-CN" dirty="0" smtClean="0"/>
          </a:p>
          <a:p>
            <a:r>
              <a:rPr lang="ja-JP" altLang="en-US" dirty="0" smtClean="0"/>
              <a:t>順番で会議記録を担当することです。</a:t>
            </a:r>
          </a:p>
          <a:p>
            <a:endParaRPr lang="en-US" altLang="zh-CN" dirty="0" smtClean="0"/>
          </a:p>
          <a:p>
            <a:endParaRPr lang="en-US" altLang="zh-CN" dirty="0" smtClean="0"/>
          </a:p>
          <a:p>
            <a:endParaRPr lang="en-US" altLang="zh-CN" dirty="0" smtClean="0"/>
          </a:p>
          <a:p>
            <a:r>
              <a:rPr lang="en-US" altLang="zh-CN" dirty="0" smtClean="0"/>
              <a:t>K:</a:t>
            </a:r>
            <a:r>
              <a:rPr lang="zh-CN" altLang="en-US" dirty="0" smtClean="0"/>
              <a:t>互相帮助，下午茶，愉快的开发环境，</a:t>
            </a:r>
            <a:endParaRPr lang="en-US" altLang="zh-CN" dirty="0" smtClean="0"/>
          </a:p>
          <a:p>
            <a:r>
              <a:rPr lang="en-US" altLang="zh-CN" dirty="0" smtClean="0"/>
              <a:t>P:</a:t>
            </a:r>
            <a:r>
              <a:rPr lang="zh-CN" altLang="en-US" dirty="0" smtClean="0"/>
              <a:t>分工，风险估计，影响分析</a:t>
            </a:r>
            <a:endParaRPr lang="en-US" altLang="zh-CN" dirty="0" smtClean="0"/>
          </a:p>
          <a:p>
            <a:r>
              <a:rPr lang="en-US" altLang="zh-CN" dirty="0" smtClean="0"/>
              <a:t>T:</a:t>
            </a:r>
            <a:r>
              <a:rPr lang="zh-CN" altLang="en-US" dirty="0" smtClean="0"/>
              <a:t>轮流记录主持</a:t>
            </a:r>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18</a:t>
            </a:fld>
            <a:endParaRPr lang="en-US"/>
          </a:p>
        </p:txBody>
      </p:sp>
    </p:spTree>
    <p:extLst>
      <p:ext uri="{BB962C8B-B14F-4D97-AF65-F5344CB8AC3E}">
        <p14:creationId xmlns:p14="http://schemas.microsoft.com/office/powerpoint/2010/main" val="3987314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eaLnBrk="1" hangingPunct="1">
              <a:spcBef>
                <a:spcPct val="0"/>
              </a:spcBef>
            </a:pPr>
            <a:r>
              <a:rPr lang="ja-JP" altLang="en-US" sz="1100" dirty="0" smtClean="0"/>
              <a:t>最後、イノベーション</a:t>
            </a:r>
            <a:endParaRPr lang="en-US" altLang="en-US" sz="1100" dirty="0" smtClean="0"/>
          </a:p>
          <a:p>
            <a:pPr eaLnBrk="1" hangingPunct="1">
              <a:spcBef>
                <a:spcPct val="0"/>
              </a:spcBef>
            </a:pPr>
            <a:r>
              <a:rPr lang="ja-JP" altLang="en-US" sz="1100" dirty="0" smtClean="0">
                <a:ea typeface="+mn-ea"/>
              </a:rPr>
              <a:t>スマホは人間の手をキーボードから解放します。</a:t>
            </a:r>
            <a:endParaRPr lang="en-US" altLang="ja-JP" sz="1100" dirty="0" smtClean="0">
              <a:ea typeface="+mn-ea"/>
            </a:endParaRPr>
          </a:p>
          <a:p>
            <a:pPr eaLnBrk="1" hangingPunct="1">
              <a:spcBef>
                <a:spcPct val="0"/>
              </a:spcBef>
            </a:pPr>
            <a:endParaRPr lang="en-US" altLang="en-US" sz="1100" dirty="0" smtClean="0"/>
          </a:p>
          <a:p>
            <a:pPr eaLnBrk="1" hangingPunct="1">
              <a:spcBef>
                <a:spcPct val="0"/>
              </a:spcBef>
            </a:pPr>
            <a:r>
              <a:rPr lang="ja-JP" altLang="en-US" sz="1100" dirty="0" smtClean="0">
                <a:ea typeface="+mn-ea"/>
              </a:rPr>
              <a:t>そして、手をスクリーンから解放するスマートグラスの開発は　　これからの流れだと思います。</a:t>
            </a:r>
            <a:endParaRPr lang="en-US" altLang="en-US" sz="1100" dirty="0" smtClean="0"/>
          </a:p>
          <a:p>
            <a:pPr eaLnBrk="1" hangingPunct="1">
              <a:spcBef>
                <a:spcPct val="0"/>
              </a:spcBef>
            </a:pPr>
            <a:r>
              <a:rPr lang="ja-JP" altLang="en-US" sz="1100" dirty="0" smtClean="0">
                <a:ea typeface="+mn-ea"/>
              </a:rPr>
              <a:t>そしたら、どうやってスマートグラスなどのデバイスを制御しますか。</a:t>
            </a:r>
            <a:endParaRPr lang="en-US" altLang="en-US" sz="1100" dirty="0" smtClean="0"/>
          </a:p>
          <a:p>
            <a:pPr eaLnBrk="1" hangingPunct="1">
              <a:spcBef>
                <a:spcPct val="0"/>
              </a:spcBef>
            </a:pPr>
            <a:r>
              <a:rPr lang="ja-JP" altLang="en-US" sz="1100" dirty="0" smtClean="0">
                <a:ea typeface="+mn-ea"/>
              </a:rPr>
              <a:t>空中に手動きは一例です</a:t>
            </a:r>
            <a:endParaRPr lang="en-US" altLang="en-US" sz="1100" dirty="0" smtClean="0"/>
          </a:p>
          <a:p>
            <a:pPr marL="0" marR="0" indent="0" algn="l" defTabSz="914400" rtl="0" eaLnBrk="1" fontAlgn="auto" latinLnBrk="0" hangingPunct="1">
              <a:lnSpc>
                <a:spcPct val="100000"/>
              </a:lnSpc>
              <a:spcBef>
                <a:spcPct val="0"/>
              </a:spcBef>
              <a:spcAft>
                <a:spcPts val="0"/>
              </a:spcAft>
              <a:buClrTx/>
              <a:buSzTx/>
              <a:buFontTx/>
              <a:buNone/>
              <a:tabLst/>
              <a:defRPr/>
            </a:pPr>
            <a:endParaRPr lang="en-US" altLang="ja-JP" sz="1100" dirty="0" smtClean="0">
              <a:ea typeface="+mn-ea"/>
            </a:endParaRPr>
          </a:p>
          <a:p>
            <a:pPr marL="0" marR="0" indent="0" algn="l" defTabSz="914400" rtl="0" eaLnBrk="1" fontAlgn="auto" latinLnBrk="0" hangingPunct="1">
              <a:lnSpc>
                <a:spcPct val="100000"/>
              </a:lnSpc>
              <a:spcBef>
                <a:spcPct val="0"/>
              </a:spcBef>
              <a:spcAft>
                <a:spcPts val="0"/>
              </a:spcAft>
              <a:buClrTx/>
              <a:buSzTx/>
              <a:buFontTx/>
              <a:buNone/>
              <a:tabLst/>
              <a:defRPr/>
            </a:pPr>
            <a:r>
              <a:rPr lang="ja-JP" altLang="en-US" sz="1100" dirty="0" smtClean="0">
                <a:ea typeface="+mn-ea"/>
              </a:rPr>
              <a:t>さらに、将来、ジェスチャーで車、家電、ドア、色々な実世界の物を操作するのは予測できると思います。</a:t>
            </a:r>
            <a:endParaRPr lang="en-US" altLang="ja-JP" sz="1100" dirty="0" smtClean="0">
              <a:ea typeface="+mn-ea"/>
            </a:endParaRPr>
          </a:p>
          <a:p>
            <a:pPr marL="0" marR="0" indent="0" algn="l" defTabSz="914400" rtl="0" eaLnBrk="1" fontAlgn="auto" latinLnBrk="0" hangingPunct="1">
              <a:lnSpc>
                <a:spcPct val="100000"/>
              </a:lnSpc>
              <a:spcBef>
                <a:spcPct val="0"/>
              </a:spcBef>
              <a:spcAft>
                <a:spcPts val="0"/>
              </a:spcAft>
              <a:buClrTx/>
              <a:buSzTx/>
              <a:buFontTx/>
              <a:buNone/>
              <a:tabLst/>
              <a:defRPr/>
            </a:pPr>
            <a:r>
              <a:rPr lang="ja-JP" altLang="en-US" sz="1100" dirty="0" smtClean="0">
                <a:ea typeface="+mn-ea"/>
              </a:rPr>
              <a:t>例えば</a:t>
            </a:r>
            <a:endParaRPr lang="en-US" altLang="ja-JP" sz="1100" dirty="0" smtClean="0">
              <a:ea typeface="+mn-ea"/>
            </a:endParaRPr>
          </a:p>
          <a:p>
            <a:pPr marL="0" marR="0" indent="0" algn="l" defTabSz="914400" rtl="0" eaLnBrk="1" fontAlgn="auto" latinLnBrk="0" hangingPunct="1">
              <a:lnSpc>
                <a:spcPct val="100000"/>
              </a:lnSpc>
              <a:spcBef>
                <a:spcPct val="0"/>
              </a:spcBef>
              <a:spcAft>
                <a:spcPts val="0"/>
              </a:spcAft>
              <a:buClrTx/>
              <a:buSzTx/>
              <a:buFontTx/>
              <a:buNone/>
              <a:tabLst/>
              <a:defRPr/>
            </a:pPr>
            <a:r>
              <a:rPr lang="ja-JP" altLang="en-US" sz="1100" dirty="0" smtClean="0">
                <a:ea typeface="+mn-ea"/>
              </a:rPr>
              <a:t>これから、手の動きでの操作は益々目を離さないことになりそうです。</a:t>
            </a:r>
            <a:endParaRPr lang="en-US" altLang="ja-JP" sz="1100" dirty="0" smtClean="0">
              <a:ea typeface="+mn-ea"/>
            </a:endParaRPr>
          </a:p>
          <a:p>
            <a:pPr eaLnBrk="1" hangingPunct="1">
              <a:spcBef>
                <a:spcPct val="0"/>
              </a:spcBef>
            </a:pPr>
            <a:endParaRPr lang="en-US" altLang="en-US" sz="1100" dirty="0" smtClean="0"/>
          </a:p>
          <a:p>
            <a:pPr eaLnBrk="1" hangingPunct="1">
              <a:spcBef>
                <a:spcPct val="0"/>
              </a:spcBef>
            </a:pPr>
            <a:r>
              <a:rPr lang="ja-JP" altLang="en-US" sz="1100" dirty="0" smtClean="0">
                <a:ea typeface="+mn-ea"/>
              </a:rPr>
              <a:t>ユビポインタも、手の動きでの操作も、近年開発された色々なデバイスも</a:t>
            </a:r>
            <a:endParaRPr lang="en-US" altLang="en-US" sz="1100" dirty="0" smtClean="0"/>
          </a:p>
          <a:p>
            <a:pPr eaLnBrk="1" hangingPunct="1">
              <a:spcBef>
                <a:spcPct val="0"/>
              </a:spcBef>
            </a:pPr>
            <a:r>
              <a:rPr lang="ja-JP" altLang="en-US" sz="1100" dirty="0" smtClean="0">
                <a:ea typeface="+mn-ea"/>
              </a:rPr>
              <a:t>これらはインダストリー</a:t>
            </a:r>
            <a:r>
              <a:rPr lang="en-US" altLang="en-US" sz="1100" dirty="0" smtClean="0"/>
              <a:t>4.0</a:t>
            </a:r>
            <a:r>
              <a:rPr lang="ja-JP" altLang="en-US" sz="1100" dirty="0" smtClean="0">
                <a:ea typeface="+mn-ea"/>
              </a:rPr>
              <a:t>という時代が臨む証拠です。</a:t>
            </a:r>
            <a:endParaRPr lang="en-US" altLang="en-US" sz="1100" dirty="0" smtClean="0"/>
          </a:p>
          <a:p>
            <a:pPr eaLnBrk="1" hangingPunct="1">
              <a:spcBef>
                <a:spcPct val="0"/>
              </a:spcBef>
            </a:pPr>
            <a:endParaRPr lang="en-US" altLang="en-US" sz="1100" dirty="0" smtClean="0"/>
          </a:p>
          <a:p>
            <a:pPr eaLnBrk="1" hangingPunct="1">
              <a:spcBef>
                <a:spcPct val="0"/>
              </a:spcBef>
            </a:pPr>
            <a:r>
              <a:rPr lang="ja-JP" altLang="en-US" sz="1100" dirty="0" smtClean="0">
                <a:ea typeface="+mn-ea"/>
              </a:rPr>
              <a:t>インダストリー</a:t>
            </a:r>
            <a:r>
              <a:rPr lang="en-US" altLang="en-US" sz="1100" dirty="0" smtClean="0"/>
              <a:t>4.0</a:t>
            </a:r>
            <a:r>
              <a:rPr lang="ja-JP" altLang="en-US" sz="1100" dirty="0" smtClean="0">
                <a:ea typeface="+mn-ea"/>
              </a:rPr>
              <a:t>は、ドイツから挙げられた概念です。第四次産業革命とも呼ばれます。</a:t>
            </a:r>
            <a:endParaRPr lang="en-US" altLang="en-US" sz="1100" dirty="0" smtClean="0"/>
          </a:p>
          <a:p>
            <a:pPr eaLnBrk="1" hangingPunct="1">
              <a:spcBef>
                <a:spcPct val="0"/>
              </a:spcBef>
            </a:pPr>
            <a:r>
              <a:rPr lang="ja-JP" altLang="en-US" sz="1100" dirty="0" smtClean="0">
                <a:ea typeface="+mn-ea"/>
              </a:rPr>
              <a:t>色々なスマートデバイスは開発されてきます。</a:t>
            </a:r>
          </a:p>
          <a:p>
            <a:pPr eaLnBrk="1" hangingPunct="1">
              <a:spcBef>
                <a:spcPct val="0"/>
              </a:spcBef>
            </a:pPr>
            <a:r>
              <a:rPr lang="ja-JP" altLang="en-US" sz="1100" dirty="0" smtClean="0">
                <a:ea typeface="+mn-ea"/>
              </a:rPr>
              <a:t>実世界とネットワークの間の壁も壊されます。</a:t>
            </a:r>
          </a:p>
          <a:p>
            <a:pPr eaLnBrk="1" hangingPunct="1">
              <a:spcBef>
                <a:spcPct val="0"/>
              </a:spcBef>
            </a:pPr>
            <a:r>
              <a:rPr lang="ja-JP" altLang="en-US" sz="1100" dirty="0" smtClean="0">
                <a:ea typeface="+mn-ea"/>
              </a:rPr>
              <a:t>センサー技術の活用により、生産はもっと便利、安全、効率的になります。</a:t>
            </a:r>
            <a:endParaRPr lang="en-US" altLang="en-US" sz="1100" dirty="0" smtClean="0"/>
          </a:p>
          <a:p>
            <a:pPr eaLnBrk="1" hangingPunct="1">
              <a:spcBef>
                <a:spcPct val="0"/>
              </a:spcBef>
            </a:pPr>
            <a:endParaRPr lang="en-US" altLang="ja-JP" sz="1100" dirty="0" smtClean="0">
              <a:ea typeface="+mn-ea"/>
            </a:endParaRPr>
          </a:p>
          <a:p>
            <a:pPr eaLnBrk="1" hangingPunct="1">
              <a:spcBef>
                <a:spcPct val="0"/>
              </a:spcBef>
            </a:pPr>
            <a:r>
              <a:rPr lang="ja-JP" altLang="en-US" sz="1100" dirty="0" smtClean="0">
                <a:ea typeface="+mn-ea"/>
              </a:rPr>
              <a:t>エキサイティングな時代は私たちを待ってますよ。</a:t>
            </a:r>
            <a:endParaRPr lang="en-US" altLang="en-US" sz="1100" dirty="0" smtClean="0"/>
          </a:p>
          <a:p>
            <a:pPr eaLnBrk="1" hangingPunct="1">
              <a:spcBef>
                <a:spcPct val="0"/>
              </a:spcBef>
            </a:pPr>
            <a:r>
              <a:rPr lang="ja-JP" altLang="en-US" sz="1100" dirty="0" smtClean="0">
                <a:ea typeface="+mn-ea"/>
              </a:rPr>
              <a:t>一緒に冒険しましょうか　</a:t>
            </a:r>
            <a:endParaRPr lang="en-US" altLang="en-US" sz="1100" dirty="0" smtClean="0"/>
          </a:p>
          <a:p>
            <a:endParaRPr lang="en-US" altLang="en-US" sz="1100" dirty="0" smtClean="0"/>
          </a:p>
          <a:p>
            <a:endParaRPr lang="en-US" altLang="en-US" sz="1100" dirty="0" smtClean="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19</a:t>
            </a:fld>
            <a:endParaRPr lang="en-US"/>
          </a:p>
        </p:txBody>
      </p:sp>
    </p:spTree>
    <p:extLst>
      <p:ext uri="{BB962C8B-B14F-4D97-AF65-F5344CB8AC3E}">
        <p14:creationId xmlns:p14="http://schemas.microsoft.com/office/powerpoint/2010/main" val="249263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六月まで無線通信の部分を完成する予定です。</a:t>
            </a:r>
            <a:endParaRPr lang="en-US" dirty="0" smtClean="0"/>
          </a:p>
          <a:p>
            <a:r>
              <a:rPr lang="en-US" dirty="0" smtClean="0"/>
              <a:t>DMP</a:t>
            </a:r>
            <a:r>
              <a:rPr lang="ja-JP" altLang="en-US" dirty="0" smtClean="0"/>
              <a:t>という機能を使って、センサーの姿勢出力（しせいしゅつりょく）を実現します。</a:t>
            </a:r>
            <a:endParaRPr lang="en-US" altLang="ja-JP" dirty="0" smtClean="0"/>
          </a:p>
          <a:p>
            <a:r>
              <a:rPr kumimoji="1" lang="ja-JP" altLang="en-US" sz="1200" dirty="0" smtClean="0">
                <a:solidFill>
                  <a:schemeClr val="bg1"/>
                </a:solidFill>
                <a:latin typeface="+mn-ea"/>
              </a:rPr>
              <a:t>そして、カルマンフィルターで姿勢データを処理します。</a:t>
            </a:r>
            <a:endParaRPr kumimoji="1" lang="en-US" altLang="ja-JP" sz="1200" dirty="0" smtClean="0">
              <a:solidFill>
                <a:schemeClr val="bg1"/>
              </a:solidFill>
              <a:latin typeface="+mn-ea"/>
            </a:endParaRPr>
          </a:p>
          <a:p>
            <a:r>
              <a:rPr kumimoji="1" lang="ja-JP" altLang="en-US" sz="1200" dirty="0" smtClean="0">
                <a:solidFill>
                  <a:schemeClr val="bg1"/>
                </a:solidFill>
                <a:latin typeface="+mn-ea"/>
              </a:rPr>
              <a:t>処理したデータを使って、コメント入力などの機能を実現します。</a:t>
            </a:r>
            <a:endParaRPr kumimoji="1" lang="en-US" altLang="ja-JP" sz="1200" dirty="0" smtClean="0">
              <a:solidFill>
                <a:schemeClr val="bg1"/>
              </a:solidFill>
              <a:latin typeface="+mn-ea"/>
            </a:endParaRPr>
          </a:p>
          <a:p>
            <a:r>
              <a:rPr kumimoji="1" lang="ja-JP" altLang="en-US" sz="1200" dirty="0" smtClean="0">
                <a:solidFill>
                  <a:schemeClr val="bg1"/>
                </a:solidFill>
                <a:latin typeface="+mn-ea"/>
              </a:rPr>
              <a:t>この部分が六月の下旬まで終わる予定です。</a:t>
            </a:r>
            <a:endParaRPr kumimoji="1" lang="en-US" altLang="ja-JP" sz="1200" dirty="0" smtClean="0">
              <a:solidFill>
                <a:schemeClr val="bg1"/>
              </a:solidFill>
              <a:latin typeface="+mn-ea"/>
            </a:endParaRPr>
          </a:p>
          <a:p>
            <a:r>
              <a:rPr kumimoji="1" lang="ja-JP" altLang="en-US" sz="1200" dirty="0" smtClean="0">
                <a:solidFill>
                  <a:schemeClr val="bg1"/>
                </a:solidFill>
                <a:latin typeface="+mn-ea"/>
              </a:rPr>
              <a:t>発表前の半ヵ月は発表資料を作ります。</a:t>
            </a:r>
            <a:endParaRPr kumimoji="1" lang="en-US" altLang="ja-JP" sz="1200" dirty="0" smtClean="0">
              <a:solidFill>
                <a:schemeClr val="bg1"/>
              </a:solidFill>
              <a:latin typeface="+mn-ea"/>
            </a:endParaRPr>
          </a:p>
          <a:p>
            <a:endParaRPr kumimoji="1" lang="en-US" altLang="ja-JP" sz="1200" dirty="0" smtClean="0">
              <a:solidFill>
                <a:schemeClr val="bg1"/>
              </a:solidFill>
              <a:latin typeface="+mn-ea"/>
            </a:endParaRPr>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21</a:t>
            </a:fld>
            <a:endParaRPr lang="en-US"/>
          </a:p>
        </p:txBody>
      </p:sp>
    </p:spTree>
    <p:extLst>
      <p:ext uri="{BB962C8B-B14F-4D97-AF65-F5344CB8AC3E}">
        <p14:creationId xmlns:p14="http://schemas.microsoft.com/office/powerpoint/2010/main" val="1293782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zh-CN" altLang="en-US" dirty="0" smtClean="0">
                <a:effectLst/>
              </a:rPr>
              <a:t>技術開発型</a:t>
            </a:r>
            <a:r>
              <a:rPr lang="ja-JP" altLang="en-US" dirty="0" smtClean="0">
                <a:effectLst/>
              </a:rPr>
              <a:t>として、私たちの発表プランは分析、設計、開発、こういう風に行います。最後はＭ１向けのアドバイスです。</a:t>
            </a:r>
            <a:endParaRPr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まずは分析。</a:t>
            </a:r>
            <a:endParaRPr lang="zh-CN" altLang="en-US"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a:t>
            </a:fld>
            <a:endParaRPr lang="en-US"/>
          </a:p>
        </p:txBody>
      </p:sp>
    </p:spTree>
    <p:extLst>
      <p:ext uri="{BB962C8B-B14F-4D97-AF65-F5344CB8AC3E}">
        <p14:creationId xmlns:p14="http://schemas.microsoft.com/office/powerpoint/2010/main" val="3849270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具体的に、プロジェクト立ち上げは要求分析、目標の明確、体制確立を含めます。</a:t>
            </a:r>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22</a:t>
            </a:fld>
            <a:endParaRPr lang="en-US"/>
          </a:p>
        </p:txBody>
      </p:sp>
    </p:spTree>
    <p:extLst>
      <p:ext uri="{BB962C8B-B14F-4D97-AF65-F5344CB8AC3E}">
        <p14:creationId xmlns:p14="http://schemas.microsoft.com/office/powerpoint/2010/main" val="3478768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センサーと無線通信のタスク</a:t>
            </a:r>
            <a:endParaRPr lang="en-US" altLang="ja-JP" dirty="0" smtClean="0"/>
          </a:p>
          <a:p>
            <a:r>
              <a:rPr lang="ja-JP" altLang="en-US" dirty="0" smtClean="0"/>
              <a:t>センサーの研究はセンサーの特徴を把握することです。</a:t>
            </a:r>
            <a:endParaRPr lang="en-US" altLang="ja-JP" dirty="0" smtClean="0"/>
          </a:p>
          <a:p>
            <a:r>
              <a:rPr lang="ja-JP" altLang="en-US" dirty="0" smtClean="0"/>
              <a:t>データ取得はセンサーの値を加速度などに変換して、シリアルモニターで表示させることです。</a:t>
            </a:r>
            <a:endParaRPr lang="en-US" altLang="ja-JP" dirty="0" smtClean="0"/>
          </a:p>
          <a:p>
            <a:r>
              <a:rPr lang="ja-JP" altLang="en-US" dirty="0" smtClean="0"/>
              <a:t>無線通信は通信モジュールの研究とプログラミングです。</a:t>
            </a:r>
            <a:endParaRPr lang="en-US" altLang="ja-JP" dirty="0" smtClean="0"/>
          </a:p>
          <a:p>
            <a:r>
              <a:rPr lang="ja-JP" altLang="en-US" dirty="0" smtClean="0"/>
              <a:t>全部はほぼ</a:t>
            </a:r>
            <a:r>
              <a:rPr lang="en-US" altLang="ja-JP" dirty="0" smtClean="0"/>
              <a:t>10</a:t>
            </a:r>
            <a:r>
              <a:rPr lang="ja-JP" altLang="en-US" dirty="0" smtClean="0"/>
              <a:t>月の月末からです。</a:t>
            </a:r>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23</a:t>
            </a:fld>
            <a:endParaRPr lang="en-US"/>
          </a:p>
        </p:txBody>
      </p:sp>
    </p:spTree>
    <p:extLst>
      <p:ext uri="{BB962C8B-B14F-4D97-AF65-F5344CB8AC3E}">
        <p14:creationId xmlns:p14="http://schemas.microsoft.com/office/powerpoint/2010/main" val="2596239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誤差削減、データ処理、コントロールＡＰＩとＤＭＰは詳細設計の部分に説明しました。</a:t>
            </a:r>
            <a:endParaRPr lang="en-US" altLang="ja-JP" dirty="0" smtClean="0"/>
          </a:p>
          <a:p>
            <a:r>
              <a:rPr lang="ja-JP" altLang="en-US" dirty="0" smtClean="0"/>
              <a:t>誤差削減はセンサー研究を完了した後から着手します。</a:t>
            </a:r>
            <a:endParaRPr lang="en-US" altLang="ja-JP" dirty="0" smtClean="0"/>
          </a:p>
          <a:p>
            <a:r>
              <a:rPr lang="ja-JP" altLang="en-US" dirty="0" smtClean="0"/>
              <a:t>データ処理とコントロール</a:t>
            </a:r>
            <a:r>
              <a:rPr lang="en-US" altLang="ja-JP" dirty="0" smtClean="0"/>
              <a:t>API</a:t>
            </a:r>
            <a:r>
              <a:rPr lang="ja-JP" altLang="en-US" dirty="0" smtClean="0"/>
              <a:t>のタスクはデータ取得した後で始めます。</a:t>
            </a:r>
            <a:endParaRPr lang="en-US" altLang="ja-JP" dirty="0" smtClean="0"/>
          </a:p>
          <a:p>
            <a:r>
              <a:rPr lang="ja-JP" altLang="en-US" dirty="0" smtClean="0"/>
              <a:t>ＤＭＰは最後で行います。</a:t>
            </a:r>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24</a:t>
            </a:fld>
            <a:endParaRPr lang="en-US"/>
          </a:p>
        </p:txBody>
      </p:sp>
    </p:spTree>
    <p:extLst>
      <p:ext uri="{BB962C8B-B14F-4D97-AF65-F5344CB8AC3E}">
        <p14:creationId xmlns:p14="http://schemas.microsoft.com/office/powerpoint/2010/main" val="2936920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この二つの公式を見てください。</a:t>
            </a:r>
            <a:endParaRPr lang="en-US" altLang="ja-JP" dirty="0" smtClean="0"/>
          </a:p>
          <a:p>
            <a:r>
              <a:rPr lang="ja-JP" altLang="en-US" dirty="0" smtClean="0"/>
              <a:t>上は誤差を加算した加速度です。</a:t>
            </a:r>
            <a:endParaRPr lang="en-US" altLang="ja-JP" dirty="0" smtClean="0"/>
          </a:p>
          <a:p>
            <a:r>
              <a:rPr lang="ja-JP" altLang="en-US" dirty="0" smtClean="0"/>
              <a:t>下のほうは誤差が入った変位の換算です。</a:t>
            </a:r>
            <a:endParaRPr lang="en-US" altLang="ja-JP" dirty="0" smtClean="0"/>
          </a:p>
          <a:p>
            <a:r>
              <a:rPr lang="ja-JP" altLang="en-US" dirty="0" smtClean="0"/>
              <a:t>誤差の影響は時間の指数関数を関連して大きくなってしまいます。</a:t>
            </a:r>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25</a:t>
            </a:fld>
            <a:endParaRPr lang="en-US"/>
          </a:p>
        </p:txBody>
      </p:sp>
    </p:spTree>
    <p:extLst>
      <p:ext uri="{BB962C8B-B14F-4D97-AF65-F5344CB8AC3E}">
        <p14:creationId xmlns:p14="http://schemas.microsoft.com/office/powerpoint/2010/main" val="3780977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ea typeface="+mn-ea"/>
              </a:rPr>
              <a:t>スケジュール</a:t>
            </a:r>
            <a:endParaRPr lang="en-US" altLang="en-US" dirty="0" smtClean="0"/>
          </a:p>
          <a:p>
            <a:r>
              <a:rPr lang="en-US" altLang="ja-JP" dirty="0" smtClean="0"/>
              <a:t>11</a:t>
            </a:r>
            <a:r>
              <a:rPr lang="ja-JP" altLang="en-US" dirty="0" smtClean="0"/>
              <a:t>月前の予定は要求分析などのプロジェクト立ち上げを完了します。</a:t>
            </a:r>
            <a:endParaRPr lang="en-US" altLang="ja-JP" dirty="0" smtClean="0"/>
          </a:p>
          <a:p>
            <a:r>
              <a:rPr lang="ja-JP" altLang="en-US" dirty="0" smtClean="0"/>
              <a:t>そして、</a:t>
            </a:r>
            <a:r>
              <a:rPr lang="en-US" altLang="ja-JP" dirty="0" smtClean="0"/>
              <a:t>11</a:t>
            </a:r>
            <a:r>
              <a:rPr lang="ja-JP" altLang="en-US" dirty="0" smtClean="0"/>
              <a:t>月から</a:t>
            </a:r>
            <a:r>
              <a:rPr lang="en-US" altLang="ja-JP" dirty="0" smtClean="0"/>
              <a:t>2</a:t>
            </a:r>
            <a:r>
              <a:rPr lang="ja-JP" altLang="en-US" dirty="0" smtClean="0"/>
              <a:t>月まではセンサーと無線通信を完成</a:t>
            </a:r>
            <a:r>
              <a:rPr lang="ja-JP" altLang="en-US" dirty="0" err="1" smtClean="0"/>
              <a:t>ます</a:t>
            </a:r>
            <a:r>
              <a:rPr lang="ja-JP" altLang="en-US" dirty="0" smtClean="0"/>
              <a:t>。</a:t>
            </a:r>
            <a:endParaRPr lang="en-US" altLang="ja-JP" dirty="0" smtClean="0"/>
          </a:p>
          <a:p>
            <a:r>
              <a:rPr lang="en-US" altLang="ja-JP" dirty="0" smtClean="0"/>
              <a:t>12</a:t>
            </a:r>
            <a:r>
              <a:rPr lang="ja-JP" altLang="en-US" dirty="0" smtClean="0"/>
              <a:t>月から</a:t>
            </a:r>
            <a:r>
              <a:rPr lang="en-US" altLang="ja-JP" dirty="0" smtClean="0"/>
              <a:t>PBL2</a:t>
            </a:r>
            <a:r>
              <a:rPr lang="ja-JP" altLang="en-US" dirty="0" smtClean="0"/>
              <a:t>最後まではデータ処理と</a:t>
            </a:r>
            <a:r>
              <a:rPr lang="en-US" altLang="ja-JP" dirty="0" smtClean="0"/>
              <a:t>API</a:t>
            </a:r>
            <a:r>
              <a:rPr lang="ja-JP" altLang="en-US" dirty="0" smtClean="0"/>
              <a:t>のタスクを完了します。</a:t>
            </a:r>
            <a:endParaRPr lang="en-US" altLang="ja-JP" dirty="0" smtClean="0"/>
          </a:p>
          <a:p>
            <a:endParaRPr lang="en-US" altLang="zh-CN" dirty="0" smtClean="0"/>
          </a:p>
          <a:p>
            <a:r>
              <a:rPr lang="zh-CN" altLang="en-US" dirty="0" smtClean="0"/>
              <a:t>只写了</a:t>
            </a:r>
            <a:r>
              <a:rPr lang="en-US" altLang="zh-CN" dirty="0" smtClean="0"/>
              <a:t>cursor</a:t>
            </a:r>
            <a:r>
              <a:rPr lang="zh-CN" altLang="en-US" dirty="0" smtClean="0"/>
              <a:t>的，没写翻页、笔记、放大的</a:t>
            </a:r>
            <a:endParaRPr lang="en-US" altLang="zh-CN" dirty="0" smtClean="0"/>
          </a:p>
          <a:p>
            <a:endParaRPr lang="en-US" altLang="zh-CN" dirty="0" smtClean="0"/>
          </a:p>
          <a:p>
            <a:r>
              <a:rPr lang="zh-CN" altLang="en-US" dirty="0" smtClean="0"/>
              <a:t>上次一样</a:t>
            </a:r>
            <a:r>
              <a:rPr lang="ja-JP" altLang="en-US" dirty="0" smtClean="0"/>
              <a:t>（郭）</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需求分析，明确目标，确立体制，部件选择</a:t>
            </a:r>
            <a:br>
              <a:rPr lang="ja-JP" altLang="en-US" dirty="0" smtClean="0"/>
            </a:br>
            <a:r>
              <a:rPr lang="ja-JP" altLang="en-US" dirty="0" smtClean="0"/>
              <a:t>通信：</a:t>
            </a:r>
            <a:br>
              <a:rPr lang="ja-JP" altLang="en-US" dirty="0" smtClean="0"/>
            </a:br>
            <a:r>
              <a:rPr lang="en-US" altLang="ja-JP" dirty="0" smtClean="0"/>
              <a:t>sensor</a:t>
            </a:r>
            <a:r>
              <a:rPr lang="ja-JP" altLang="en-US" dirty="0" smtClean="0"/>
              <a:t>：特性分析，取数据（</a:t>
            </a:r>
            <a:r>
              <a:rPr kumimoji="1" lang="ja-JP" altLang="en-US" sz="1200" b="1" dirty="0" smtClean="0">
                <a:solidFill>
                  <a:schemeClr val="bg1">
                    <a:lumMod val="85000"/>
                    <a:lumOff val="15000"/>
                  </a:schemeClr>
                </a:solidFill>
                <a:latin typeface="+mn-ea"/>
                <a:ea typeface="+mn-ea"/>
              </a:rPr>
              <a:t>データ収集</a:t>
            </a:r>
            <a:r>
              <a:rPr lang="ja-JP" altLang="en-US" dirty="0" smtClean="0"/>
              <a:t>），</a:t>
            </a:r>
            <a:r>
              <a:rPr lang="en-US" altLang="ja-JP" dirty="0" smtClean="0"/>
              <a:t>calibration</a:t>
            </a:r>
            <a:r>
              <a:rPr lang="ja-JP" altLang="en-US" dirty="0" err="1" smtClean="0"/>
              <a:t>，</a:t>
            </a:r>
            <a:r>
              <a:rPr lang="en-US" altLang="ja-JP" dirty="0" smtClean="0"/>
              <a:t>DMP</a:t>
            </a:r>
            <a:r>
              <a:rPr lang="ja-JP" altLang="en-US" dirty="0" smtClean="0"/>
              <a:t>（计算角度）</a:t>
            </a:r>
            <a:br>
              <a:rPr lang="ja-JP" altLang="en-US" dirty="0" smtClean="0"/>
            </a:br>
            <a:r>
              <a:rPr lang="ja-JP" altLang="en-US" dirty="0" smtClean="0"/>
              <a:t>数据处理：</a:t>
            </a:r>
            <a:r>
              <a:rPr lang="en-US" altLang="ja-JP" dirty="0" smtClean="0"/>
              <a:t>filter</a:t>
            </a:r>
            <a:r>
              <a:rPr lang="ja-JP" altLang="en-US" dirty="0" err="1" smtClean="0"/>
              <a:t>，</a:t>
            </a:r>
            <a:r>
              <a:rPr lang="ja-JP" altLang="en-US" dirty="0" smtClean="0"/>
              <a:t>积分，解析，去除重力影响</a:t>
            </a:r>
            <a:br>
              <a:rPr lang="ja-JP" altLang="en-US" dirty="0" smtClean="0"/>
            </a:br>
            <a:r>
              <a:rPr lang="en-US" altLang="ja-JP" dirty="0" err="1" smtClean="0"/>
              <a:t>api</a:t>
            </a:r>
            <a:r>
              <a:rPr lang="ja-JP" altLang="en-US" dirty="0" smtClean="0"/>
              <a:t>：</a:t>
            </a:r>
            <a:r>
              <a:rPr lang="en-US" altLang="ja-JP" dirty="0" err="1" smtClean="0"/>
              <a:t>api</a:t>
            </a:r>
            <a:r>
              <a:rPr lang="ja-JP" altLang="en-US" dirty="0" smtClean="0"/>
              <a:t>実装</a:t>
            </a:r>
          </a:p>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dirty="0" smtClean="0"/>
          </a:p>
          <a:p>
            <a:pPr rtl="0" eaLnBrk="1" fontAlgn="ctr" latinLnBrk="0" hangingPunct="1"/>
            <a:r>
              <a:rPr kumimoji="1" lang="ja-JP" altLang="ja-JP" sz="1200" b="1" i="0" u="none" strike="noStrike" kern="1200" dirty="0" smtClean="0">
                <a:solidFill>
                  <a:schemeClr val="tx1"/>
                </a:solidFill>
                <a:effectLst/>
                <a:latin typeface="+mn-lt"/>
                <a:ea typeface="+mn-ea"/>
                <a:cs typeface="+mn-cs"/>
              </a:rPr>
              <a:t>要求分析</a:t>
            </a:r>
            <a:endParaRPr kumimoji="1" lang="ja-JP" altLang="ja-JP" sz="1200" b="0" i="0" u="none" strike="noStrike" kern="1200" dirty="0" smtClean="0">
              <a:solidFill>
                <a:schemeClr val="tx1"/>
              </a:solidFill>
              <a:effectLst/>
              <a:latin typeface="+mn-lt"/>
              <a:ea typeface="+mn-ea"/>
              <a:cs typeface="+mn-cs"/>
            </a:endParaRPr>
          </a:p>
          <a:p>
            <a:pPr rtl="0" eaLnBrk="1" fontAlgn="auto" latinLnBrk="0" hangingPunct="1"/>
            <a:r>
              <a:rPr kumimoji="1" lang="ja-JP" altLang="ja-JP" sz="1200" b="1" i="0" u="none" strike="noStrike" kern="1200" dirty="0" smtClean="0">
                <a:solidFill>
                  <a:schemeClr val="tx1"/>
                </a:solidFill>
                <a:effectLst/>
                <a:latin typeface="+mn-lt"/>
                <a:ea typeface="+mn-ea"/>
                <a:cs typeface="+mn-cs"/>
              </a:rPr>
              <a:t>体制確立</a:t>
            </a:r>
            <a:endParaRPr kumimoji="1" lang="ja-JP" altLang="ja-JP" sz="1200" b="0" i="0" u="none" strike="noStrike" kern="1200" dirty="0" smtClean="0">
              <a:solidFill>
                <a:schemeClr val="tx1"/>
              </a:solidFill>
              <a:effectLst/>
              <a:latin typeface="+mn-lt"/>
              <a:ea typeface="+mn-ea"/>
              <a:cs typeface="+mn-cs"/>
            </a:endParaRPr>
          </a:p>
          <a:p>
            <a:pPr rtl="0" eaLnBrk="1" fontAlgn="ctr" latinLnBrk="0" hangingPunct="1"/>
            <a:r>
              <a:rPr kumimoji="1" lang="ja-JP" altLang="ja-JP" sz="1200" b="1" i="0" u="none" strike="noStrike" kern="1200" dirty="0" smtClean="0">
                <a:solidFill>
                  <a:schemeClr val="tx1"/>
                </a:solidFill>
                <a:effectLst/>
                <a:latin typeface="+mn-lt"/>
                <a:ea typeface="+mn-ea"/>
                <a:cs typeface="+mn-cs"/>
              </a:rPr>
              <a:t>目標の明確</a:t>
            </a:r>
            <a:endParaRPr kumimoji="1" lang="ja-JP" altLang="ja-JP" sz="1200" b="0" i="0" u="none" strike="noStrike" kern="1200" dirty="0" smtClean="0">
              <a:solidFill>
                <a:schemeClr val="tx1"/>
              </a:solidFill>
              <a:effectLst/>
              <a:latin typeface="+mn-lt"/>
              <a:ea typeface="+mn-ea"/>
              <a:cs typeface="+mn-cs"/>
            </a:endParaRPr>
          </a:p>
          <a:p>
            <a:pPr rtl="0" eaLnBrk="1" fontAlgn="ctr" latinLnBrk="0" hangingPunct="1"/>
            <a:r>
              <a:rPr kumimoji="1" lang="ja-JP" altLang="ja-JP" sz="1200" b="1" i="0" u="none" strike="noStrike" kern="1200" dirty="0" smtClean="0">
                <a:solidFill>
                  <a:schemeClr val="tx1"/>
                </a:solidFill>
                <a:effectLst/>
                <a:latin typeface="+mn-lt"/>
                <a:ea typeface="+mn-ea"/>
                <a:cs typeface="+mn-cs"/>
              </a:rPr>
              <a:t>通信</a:t>
            </a:r>
            <a:endParaRPr kumimoji="1" lang="ja-JP" altLang="ja-JP" sz="1200" b="0" i="0" u="none" strike="noStrike" kern="1200" dirty="0" smtClean="0">
              <a:solidFill>
                <a:schemeClr val="tx1"/>
              </a:solidFill>
              <a:effectLst/>
              <a:latin typeface="+mn-lt"/>
              <a:ea typeface="+mn-ea"/>
              <a:cs typeface="+mn-cs"/>
            </a:endParaRPr>
          </a:p>
          <a:p>
            <a:endParaRPr lang="en-US" altLang="ja-JP"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26</a:t>
            </a:fld>
            <a:endParaRPr lang="en-US"/>
          </a:p>
        </p:txBody>
      </p:sp>
    </p:spTree>
    <p:extLst>
      <p:ext uri="{BB962C8B-B14F-4D97-AF65-F5344CB8AC3E}">
        <p14:creationId xmlns:p14="http://schemas.microsoft.com/office/powerpoint/2010/main" val="254979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次、資料共有と連絡手段</a:t>
            </a:r>
            <a:endParaRPr lang="en-US" altLang="ja-JP" dirty="0" smtClean="0"/>
          </a:p>
          <a:p>
            <a:r>
              <a:rPr lang="ja-JP" altLang="en-US" dirty="0" smtClean="0"/>
              <a:t>うちのチームは主にＱＱ</a:t>
            </a:r>
            <a:r>
              <a:rPr lang="en-US" altLang="ja-JP" dirty="0" smtClean="0"/>
              <a:t>,</a:t>
            </a:r>
            <a:r>
              <a:rPr lang="en-US" altLang="ja-JP" baseline="0" dirty="0" smtClean="0"/>
              <a:t> </a:t>
            </a:r>
            <a:r>
              <a:rPr lang="en-US" altLang="ja-JP" dirty="0" err="1" smtClean="0"/>
              <a:t>chatwork</a:t>
            </a:r>
            <a:r>
              <a:rPr lang="en-US" altLang="ja-JP" dirty="0" smtClean="0"/>
              <a:t>, </a:t>
            </a:r>
            <a:r>
              <a:rPr lang="en-US" altLang="ja-JP" dirty="0" err="1" smtClean="0"/>
              <a:t>wechat</a:t>
            </a:r>
            <a:r>
              <a:rPr lang="ja-JP" altLang="en-US" dirty="0" smtClean="0"/>
              <a:t>という三つのツールを用いて連絡、資料共有、遠隔会議などを行います。</a:t>
            </a:r>
            <a:endParaRPr lang="en-US" altLang="ja-JP" dirty="0" smtClean="0"/>
          </a:p>
          <a:p>
            <a:endParaRPr lang="en-US" altLang="zh-CN" dirty="0" smtClean="0"/>
          </a:p>
          <a:p>
            <a:endParaRPr lang="en-US" altLang="zh-CN" dirty="0" smtClean="0"/>
          </a:p>
          <a:p>
            <a:endParaRPr lang="en-US" altLang="zh-CN" dirty="0" smtClean="0"/>
          </a:p>
          <a:p>
            <a:r>
              <a:rPr lang="en-US" altLang="zh-CN" dirty="0" smtClean="0"/>
              <a:t>QQ</a:t>
            </a:r>
            <a:r>
              <a:rPr lang="zh-CN" altLang="en-US" dirty="0" smtClean="0"/>
              <a:t>视频会议（共享文档），</a:t>
            </a:r>
            <a:r>
              <a:rPr lang="en-US" altLang="zh-CN" dirty="0" err="1" smtClean="0"/>
              <a:t>chatwork</a:t>
            </a:r>
            <a:r>
              <a:rPr lang="zh-CN" altLang="en-US" dirty="0" smtClean="0"/>
              <a:t>，</a:t>
            </a:r>
            <a:r>
              <a:rPr lang="en-US" altLang="zh-CN" dirty="0" err="1" smtClean="0"/>
              <a:t>wechat</a:t>
            </a:r>
            <a:r>
              <a:rPr lang="zh-CN" altLang="en-US" dirty="0" smtClean="0"/>
              <a:t>，在家工作</a:t>
            </a:r>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27</a:t>
            </a:fld>
            <a:endParaRPr lang="en-US"/>
          </a:p>
        </p:txBody>
      </p:sp>
    </p:spTree>
    <p:extLst>
      <p:ext uri="{BB962C8B-B14F-4D97-AF65-F5344CB8AC3E}">
        <p14:creationId xmlns:p14="http://schemas.microsoft.com/office/powerpoint/2010/main" val="4219097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まず、全員の役割を紹介します。</a:t>
            </a:r>
            <a:endParaRPr lang="en-US" altLang="ja-JP" dirty="0" smtClean="0"/>
          </a:p>
          <a:p>
            <a:r>
              <a:rPr lang="ja-JP" altLang="en-US" dirty="0" smtClean="0"/>
              <a:t>チームの全員は開発とテストを担当します。</a:t>
            </a:r>
            <a:endParaRPr lang="en-US" altLang="ja-JP" dirty="0" smtClean="0"/>
          </a:p>
          <a:p>
            <a:r>
              <a:rPr lang="ja-JP" altLang="en-US" dirty="0" smtClean="0"/>
              <a:t>チームのリーダーは私です。センサーの研究とデータ処理を担当します</a:t>
            </a:r>
            <a:endParaRPr lang="en-US" altLang="ja-JP" dirty="0" smtClean="0"/>
          </a:p>
          <a:p>
            <a:r>
              <a:rPr lang="ja-JP" altLang="en-US" dirty="0" smtClean="0"/>
              <a:t>呉君は技術サポータです。ＡＰＩ操作の作業を担当します。</a:t>
            </a:r>
            <a:endParaRPr lang="en-US" altLang="ja-JP" dirty="0" smtClean="0"/>
          </a:p>
          <a:p>
            <a:r>
              <a:rPr lang="ja-JP" altLang="en-US" dirty="0" smtClean="0"/>
              <a:t>郭君と羅ちゃんは文書管理です。</a:t>
            </a:r>
            <a:endParaRPr lang="en-US" altLang="ja-JP" dirty="0" smtClean="0"/>
          </a:p>
          <a:p>
            <a:r>
              <a:rPr lang="ja-JP" altLang="en-US" dirty="0" smtClean="0"/>
              <a:t>郭君はデータ処理を担当します。</a:t>
            </a:r>
            <a:endParaRPr lang="en-US" altLang="ja-JP" dirty="0" smtClean="0"/>
          </a:p>
          <a:p>
            <a:r>
              <a:rPr lang="ja-JP" altLang="en-US" dirty="0" smtClean="0"/>
              <a:t>で、羅ちゃんは無線通信の作業を担当します。</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郭</a:t>
            </a:r>
            <a:r>
              <a:rPr lang="en-US" altLang="zh-CN" dirty="0" smtClean="0"/>
              <a:t>:</a:t>
            </a:r>
            <a:r>
              <a:rPr lang="zh-CN" altLang="en-US" dirty="0" smtClean="0"/>
              <a:t>开发人员，打字员，测试</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吴</a:t>
            </a:r>
            <a:r>
              <a:rPr lang="en-US" altLang="zh-CN" dirty="0" smtClean="0"/>
              <a:t>:</a:t>
            </a:r>
            <a:r>
              <a:rPr lang="zh-CN" altLang="en-US" dirty="0" smtClean="0"/>
              <a:t>开发人员，技术支持，测试</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王</a:t>
            </a:r>
            <a:r>
              <a:rPr lang="en-US" altLang="zh-CN" dirty="0" smtClean="0"/>
              <a:t>:</a:t>
            </a:r>
            <a:r>
              <a:rPr lang="zh-CN" altLang="en-US" dirty="0" smtClean="0"/>
              <a:t>开发人员，项目经理，测试</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罗</a:t>
            </a:r>
            <a:r>
              <a:rPr lang="en-US" altLang="zh-CN" dirty="0" smtClean="0"/>
              <a:t>:</a:t>
            </a:r>
            <a:r>
              <a:rPr lang="zh-CN" altLang="en-US" dirty="0" smtClean="0"/>
              <a:t>开发人员，打字员，测试</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t>
            </a:r>
            <a:r>
              <a:rPr lang="ja-JP" altLang="en-US" dirty="0" smtClean="0"/>
              <a:t>呉</a:t>
            </a:r>
            <a:r>
              <a:rPr lang="en-US" altLang="zh-CN" dirty="0" smtClean="0"/>
              <a:t>)</a:t>
            </a:r>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28</a:t>
            </a:fld>
            <a:endParaRPr lang="en-US"/>
          </a:p>
        </p:txBody>
      </p:sp>
    </p:spTree>
    <p:extLst>
      <p:ext uri="{BB962C8B-B14F-4D97-AF65-F5344CB8AC3E}">
        <p14:creationId xmlns:p14="http://schemas.microsoft.com/office/powerpoint/2010/main" val="1263259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マネジメント制度</a:t>
            </a:r>
            <a:endParaRPr lang="en-US" altLang="ja-JP" dirty="0" smtClean="0"/>
          </a:p>
          <a:p>
            <a:r>
              <a:rPr lang="ja-JP" altLang="en-US" dirty="0" smtClean="0"/>
              <a:t>定期報告は顧客に進捗報告することです。</a:t>
            </a:r>
            <a:endParaRPr lang="en-US" altLang="ja-JP" dirty="0" smtClean="0"/>
          </a:p>
          <a:p>
            <a:r>
              <a:rPr lang="ja-JP" altLang="en-US" dirty="0" smtClean="0"/>
              <a:t>非定期報告はリーダーが当時の状態を把握するために、進捗、及び問題点を聞くことです。</a:t>
            </a:r>
            <a:endParaRPr lang="en-US" altLang="ja-JP" dirty="0" smtClean="0"/>
          </a:p>
          <a:p>
            <a:r>
              <a:rPr lang="ja-JP" altLang="en-US" dirty="0" smtClean="0"/>
              <a:t>問題検討会は、大きな影響を発生させるリスクが発見されたら、開発を一旦中断して、全員一緒に検討する制度です。</a:t>
            </a:r>
            <a:endParaRPr lang="en-US" altLang="ja-JP" dirty="0" smtClean="0"/>
          </a:p>
          <a:p>
            <a:r>
              <a:rPr lang="ja-JP" altLang="en-US" dirty="0" smtClean="0"/>
              <a:t>アフタヌーンティーは楽しい雰囲気を作るために、休憩して一緒におやつを食べることです。</a:t>
            </a:r>
            <a:endParaRPr lang="en-US" altLang="zh-CN" dirty="0" smtClean="0"/>
          </a:p>
          <a:p>
            <a:endParaRPr lang="en-US" altLang="zh-CN" dirty="0" smtClean="0"/>
          </a:p>
          <a:p>
            <a:endParaRPr lang="en-US" altLang="zh-CN" dirty="0" smtClean="0"/>
          </a:p>
          <a:p>
            <a:r>
              <a:rPr lang="zh-CN" altLang="en-US" dirty="0" smtClean="0"/>
              <a:t>定期汇报（石田）</a:t>
            </a:r>
            <a:endParaRPr lang="en-US" altLang="zh-CN" dirty="0" smtClean="0"/>
          </a:p>
          <a:p>
            <a:r>
              <a:rPr lang="en-US" altLang="zh-CN" baseline="0" dirty="0" smtClean="0"/>
              <a:t>         </a:t>
            </a:r>
            <a:r>
              <a:rPr lang="zh-CN" altLang="en-US" baseline="0" dirty="0" smtClean="0"/>
              <a:t>内部会议（下午茶</a:t>
            </a:r>
            <a:r>
              <a:rPr lang="en-US" altLang="zh-CN" baseline="0" dirty="0" smtClean="0"/>
              <a:t>-</a:t>
            </a:r>
            <a:r>
              <a:rPr lang="zh-CN" altLang="en-US" baseline="0" dirty="0" smtClean="0"/>
              <a:t>问题讨论，进度报告）</a:t>
            </a:r>
            <a:endParaRPr lang="en-US" altLang="zh-CN" baseline="0" dirty="0" smtClean="0"/>
          </a:p>
          <a:p>
            <a:endParaRPr lang="en-US" altLang="zh-CN"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29</a:t>
            </a:fld>
            <a:endParaRPr lang="en-US"/>
          </a:p>
        </p:txBody>
      </p:sp>
    </p:spTree>
    <p:extLst>
      <p:ext uri="{BB962C8B-B14F-4D97-AF65-F5344CB8AC3E}">
        <p14:creationId xmlns:p14="http://schemas.microsoft.com/office/powerpoint/2010/main" val="3882353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この</a:t>
            </a:r>
            <a:r>
              <a:rPr lang="en-US" altLang="ja-JP" dirty="0" smtClean="0"/>
              <a:t>PBL</a:t>
            </a:r>
            <a:r>
              <a:rPr lang="ja-JP" altLang="en-US" dirty="0" smtClean="0"/>
              <a:t>を行う際に、私たちのチームの目標は、四つがあります。</a:t>
            </a:r>
            <a:br>
              <a:rPr lang="ja-JP" altLang="en-US" dirty="0" smtClean="0"/>
            </a:br>
            <a:r>
              <a:rPr lang="ja-JP" altLang="en-US" dirty="0" smtClean="0"/>
              <a:t>１．まず、ティーブレイクの回数が</a:t>
            </a:r>
            <a:r>
              <a:rPr lang="en-US" altLang="ja-JP" dirty="0" smtClean="0"/>
              <a:t>20</a:t>
            </a:r>
            <a:r>
              <a:rPr lang="ja-JP" altLang="en-US" dirty="0" smtClean="0"/>
              <a:t>回になります。チームのメンバー間のコミュニケーションを良くしようと考えて、</a:t>
            </a:r>
            <a:br>
              <a:rPr lang="ja-JP" altLang="en-US" dirty="0" smtClean="0"/>
            </a:br>
            <a:r>
              <a:rPr lang="ja-JP" altLang="en-US" dirty="0" smtClean="0"/>
              <a:t>チームワークを高めるため、</a:t>
            </a:r>
            <a:r>
              <a:rPr lang="en-US" altLang="ja-JP" dirty="0" smtClean="0"/>
              <a:t>PBL</a:t>
            </a:r>
            <a:r>
              <a:rPr lang="ja-JP" altLang="en-US" dirty="0" smtClean="0"/>
              <a:t>の休憩時間に、皆さん一緒に、コーヒーを飲んだり、お菓子を食べたり、雑談をしたりして、</a:t>
            </a:r>
            <a:br>
              <a:rPr lang="ja-JP" altLang="en-US" dirty="0" smtClean="0"/>
            </a:br>
            <a:r>
              <a:rPr lang="ja-JP" altLang="en-US" dirty="0" smtClean="0"/>
              <a:t>チームメンバーは互いに信頼することができると考えました。</a:t>
            </a:r>
            <a:br>
              <a:rPr lang="ja-JP" altLang="en-US" dirty="0" smtClean="0"/>
            </a:br>
            <a:r>
              <a:rPr lang="ja-JP" altLang="en-US" dirty="0" smtClean="0"/>
              <a:t>２．次に、プロジェクト管理</a:t>
            </a:r>
            <a:r>
              <a:rPr lang="en-US" altLang="ja-JP" dirty="0" smtClean="0"/>
              <a:t>(Learn about Project management)</a:t>
            </a:r>
            <a:r>
              <a:rPr lang="ja-JP" altLang="en-US" dirty="0" smtClean="0"/>
              <a:t>について、もっと勉強することです。</a:t>
            </a:r>
            <a:br>
              <a:rPr lang="ja-JP" altLang="en-US" dirty="0" smtClean="0"/>
            </a:br>
            <a:r>
              <a:rPr lang="ja-JP" altLang="en-US" dirty="0" smtClean="0"/>
              <a:t>開発プロジェクトには管理する対象が多くあります。</a:t>
            </a:r>
            <a:br>
              <a:rPr lang="ja-JP" altLang="en-US" dirty="0" smtClean="0"/>
            </a:br>
            <a:r>
              <a:rPr lang="ja-JP" altLang="en-US" dirty="0" smtClean="0"/>
              <a:t>例えば、いつまでにどれくらいの工数で何をするかという計画を立てたり、</a:t>
            </a:r>
            <a:br>
              <a:rPr lang="ja-JP" altLang="en-US" dirty="0" smtClean="0"/>
            </a:br>
            <a:r>
              <a:rPr lang="ja-JP" altLang="en-US" dirty="0" smtClean="0"/>
              <a:t>計画した作業を実際に誰がどのくらい完成したのかを把握したり、問題が発生したときに記録しておき、</a:t>
            </a:r>
            <a:br>
              <a:rPr lang="ja-JP" altLang="en-US" dirty="0" smtClean="0"/>
            </a:br>
            <a:r>
              <a:rPr lang="ja-JP" altLang="en-US" dirty="0" smtClean="0"/>
              <a:t>後で誰かに対処させたりということなどを、私たちは勉強したいと考えしております。</a:t>
            </a:r>
            <a:br>
              <a:rPr lang="ja-JP" altLang="en-US" dirty="0" smtClean="0"/>
            </a:br>
            <a:r>
              <a:rPr lang="ja-JP" altLang="en-US" dirty="0" smtClean="0"/>
              <a:t>３．また、この</a:t>
            </a:r>
            <a:r>
              <a:rPr lang="en-US" altLang="ja-JP" dirty="0" smtClean="0"/>
              <a:t>PBL</a:t>
            </a:r>
            <a:r>
              <a:rPr lang="ja-JP" altLang="en-US" dirty="0" smtClean="0"/>
              <a:t>を行う際に、私たちに分配した作業を効率的に完成すること</a:t>
            </a:r>
            <a:r>
              <a:rPr lang="en-US" altLang="ja-JP" dirty="0" smtClean="0"/>
              <a:t>(Finish the task)</a:t>
            </a:r>
            <a:r>
              <a:rPr lang="ja-JP" altLang="en-US" dirty="0" smtClean="0"/>
              <a:t>です。</a:t>
            </a:r>
            <a:br>
              <a:rPr lang="ja-JP" altLang="en-US" dirty="0" smtClean="0"/>
            </a:br>
            <a:r>
              <a:rPr lang="ja-JP" altLang="en-US" dirty="0" smtClean="0"/>
              <a:t>各自のやるべきことと、その優先順位を明確して、作業をスムーズに完成することを身に付けたいと思います。</a:t>
            </a:r>
            <a:br>
              <a:rPr lang="ja-JP" altLang="en-US" dirty="0" smtClean="0"/>
            </a:br>
            <a:endParaRPr lang="ja-JP" altLang="en-US" dirty="0" smtClean="0"/>
          </a:p>
          <a:p>
            <a:endParaRPr lang="zh-CN" altLang="en-US"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30</a:t>
            </a:fld>
            <a:endParaRPr lang="en-US"/>
          </a:p>
        </p:txBody>
      </p:sp>
    </p:spTree>
    <p:extLst>
      <p:ext uri="{BB962C8B-B14F-4D97-AF65-F5344CB8AC3E}">
        <p14:creationId xmlns:p14="http://schemas.microsoft.com/office/powerpoint/2010/main" val="1156968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続いて、今後の展望を説明します。</a:t>
            </a:r>
            <a:endParaRPr lang="en-US"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31</a:t>
            </a:fld>
            <a:endParaRPr lang="en-US"/>
          </a:p>
        </p:txBody>
      </p:sp>
    </p:spTree>
    <p:extLst>
      <p:ext uri="{BB962C8B-B14F-4D97-AF65-F5344CB8AC3E}">
        <p14:creationId xmlns:p14="http://schemas.microsoft.com/office/powerpoint/2010/main" val="4141199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現在、学校や会社などのところ、発表は良くあります。</a:t>
            </a:r>
            <a:endParaRPr kumimoji="1" lang="en-US" altLang="ja-JP" dirty="0" smtClean="0"/>
          </a:p>
          <a:p>
            <a:r>
              <a:rPr kumimoji="1" lang="ja-JP" altLang="en-US" dirty="0" smtClean="0"/>
              <a:t>発表内容を説明するために、偶々</a:t>
            </a:r>
            <a:r>
              <a:rPr lang="ja-JP" altLang="en-US" dirty="0" smtClean="0"/>
              <a:t>スクリーンを指さなければなりません。</a:t>
            </a:r>
            <a:endParaRPr lang="en-US" altLang="ja-JP" dirty="0" smtClean="0"/>
          </a:p>
          <a:p>
            <a:r>
              <a:rPr lang="ja-JP" altLang="en-US" dirty="0" smtClean="0">
                <a:ea typeface="+mn-ea"/>
              </a:rPr>
              <a:t>こちらの既存方法を使う時、こんな事があります</a:t>
            </a:r>
          </a:p>
          <a:p>
            <a:endParaRPr lang="en-US" altLang="en-US" dirty="0" smtClean="0"/>
          </a:p>
          <a:p>
            <a:r>
              <a:rPr lang="ja-JP" altLang="en-US" dirty="0" smtClean="0">
                <a:ea typeface="+mn-ea"/>
              </a:rPr>
              <a:t>手が届かないところを指したい、</a:t>
            </a:r>
          </a:p>
          <a:p>
            <a:endParaRPr lang="en-US" altLang="ja-JP" dirty="0" smtClean="0">
              <a:ea typeface="+mn-ea"/>
            </a:endParaRPr>
          </a:p>
          <a:p>
            <a:r>
              <a:rPr lang="ja-JP" altLang="en-US" dirty="0" smtClean="0">
                <a:ea typeface="+mn-ea"/>
              </a:rPr>
              <a:t>緊張しすぎて、手が震えて止まらない、</a:t>
            </a:r>
          </a:p>
          <a:p>
            <a:endParaRPr lang="en-US" altLang="ja-JP" dirty="0" smtClean="0">
              <a:ea typeface="+mn-ea"/>
            </a:endParaRPr>
          </a:p>
          <a:p>
            <a:r>
              <a:rPr lang="ja-JP" altLang="en-US" dirty="0" smtClean="0">
                <a:ea typeface="+mn-ea"/>
              </a:rPr>
              <a:t>ＰＰＴ操作アプリが急に繋がらない。</a:t>
            </a:r>
            <a:endParaRPr lang="en-US" altLang="en-US" dirty="0" smtClean="0"/>
          </a:p>
          <a:p>
            <a:endParaRPr lang="en-US" dirty="0" smtClean="0"/>
          </a:p>
          <a:p>
            <a:endParaRPr lang="en-US" altLang="en-US" dirty="0" smtClean="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3</a:t>
            </a:fld>
            <a:endParaRPr lang="en-US"/>
          </a:p>
        </p:txBody>
      </p:sp>
    </p:spTree>
    <p:extLst>
      <p:ext uri="{BB962C8B-B14F-4D97-AF65-F5344CB8AC3E}">
        <p14:creationId xmlns:p14="http://schemas.microsoft.com/office/powerpoint/2010/main" val="1257639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まず、チームメンバーを紹介します</a:t>
            </a:r>
            <a:endParaRPr lang="en-US" altLang="ja-JP" dirty="0" smtClean="0"/>
          </a:p>
          <a:p>
            <a:r>
              <a:rPr lang="ja-JP" altLang="en-US" dirty="0" smtClean="0"/>
              <a:t>チームの唯一の女羅さん、ハードウエア部品と機器が大好きです。</a:t>
            </a:r>
            <a:endParaRPr lang="en-US" altLang="ja-JP" dirty="0" smtClean="0"/>
          </a:p>
          <a:p>
            <a:r>
              <a:rPr lang="ja-JP" altLang="en-US" dirty="0" smtClean="0"/>
              <a:t>次は明るい郭君です。</a:t>
            </a:r>
            <a:endParaRPr lang="en-US" altLang="ja-JP" dirty="0" smtClean="0"/>
          </a:p>
          <a:p>
            <a:r>
              <a:rPr lang="ja-JP" altLang="en-US" dirty="0" smtClean="0"/>
              <a:t>三つめは呉君。皆の得意の分野は違いますが、呉君の開発経験は私たちより多いです。</a:t>
            </a:r>
            <a:endParaRPr lang="en-US" altLang="ja-JP" dirty="0" smtClean="0"/>
          </a:p>
          <a:p>
            <a:r>
              <a:rPr lang="ja-JP" altLang="en-US" dirty="0" smtClean="0"/>
              <a:t>最後は私です。</a:t>
            </a:r>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32</a:t>
            </a:fld>
            <a:endParaRPr lang="en-US"/>
          </a:p>
        </p:txBody>
      </p:sp>
    </p:spTree>
    <p:extLst>
      <p:ext uri="{BB962C8B-B14F-4D97-AF65-F5344CB8AC3E}">
        <p14:creationId xmlns:p14="http://schemas.microsoft.com/office/powerpoint/2010/main" val="36044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なので、お客さん、つまり私たちの先生は私たちと相談しまして、こういうテーマを挙げました。</a:t>
            </a:r>
            <a:endParaRPr lang="en-US" altLang="ja-JP" dirty="0" smtClean="0"/>
          </a:p>
          <a:p>
            <a:r>
              <a:rPr lang="ja-JP" altLang="en-US" sz="1200" dirty="0" smtClean="0"/>
              <a:t>プレゼンを快適に</a:t>
            </a:r>
            <a:r>
              <a:rPr lang="ja-JP" altLang="en-US" sz="1200" dirty="0" smtClean="0"/>
              <a:t>する</a:t>
            </a:r>
            <a:r>
              <a:rPr lang="ja-JP" altLang="en-US" sz="1200" kern="1200" dirty="0" smtClean="0">
                <a:solidFill>
                  <a:schemeClr val="tx1"/>
                </a:solidFill>
                <a:effectLst/>
                <a:latin typeface="+mn-lt"/>
                <a:ea typeface="+mn-ea"/>
                <a:cs typeface="+mn-cs"/>
              </a:rPr>
              <a:t>ウェアラブル端末</a:t>
            </a:r>
            <a:r>
              <a:rPr lang="ja-JP" altLang="en-US" sz="1200" dirty="0" smtClean="0"/>
              <a:t>。</a:t>
            </a:r>
            <a:r>
              <a:rPr lang="ja-JP" altLang="en-US" sz="1200" dirty="0" smtClean="0"/>
              <a:t>既存手法により、この四つの特徴を実現したいです。</a:t>
            </a:r>
            <a:endParaRPr lang="en-US" altLang="ja-JP" sz="1200" dirty="0" smtClean="0"/>
          </a:p>
          <a:p>
            <a:r>
              <a:rPr lang="ja-JP" altLang="en-US" sz="1200" dirty="0" smtClean="0"/>
              <a:t>直感的な入力。</a:t>
            </a:r>
            <a:endParaRPr lang="en-US" altLang="ja-JP" sz="1200" dirty="0" smtClean="0"/>
          </a:p>
          <a:p>
            <a:r>
              <a:rPr lang="ja-JP" altLang="en-US" sz="1200" dirty="0" smtClean="0"/>
              <a:t>直感的な入力はスクリーンを指しながらスライドを操作することです。</a:t>
            </a:r>
            <a:endParaRPr lang="en-US" altLang="zh-CN" dirty="0" smtClean="0"/>
          </a:p>
          <a:p>
            <a:r>
              <a:rPr lang="ja-JP" altLang="en-US" dirty="0" smtClean="0"/>
              <a:t>軽い</a:t>
            </a:r>
            <a:endParaRPr lang="ja-JP" altLang="en-US" sz="1200" dirty="0" smtClean="0">
              <a:latin typeface="+mn-ea"/>
            </a:endParaRPr>
          </a:p>
          <a:p>
            <a:pPr marL="0" indent="0">
              <a:buFont typeface="+mj-lt"/>
              <a:buNone/>
            </a:pPr>
            <a:r>
              <a:rPr lang="ja-JP" altLang="en-US" sz="1200" dirty="0" smtClean="0">
                <a:latin typeface="+mn-ea"/>
              </a:rPr>
              <a:t>遠距離操作</a:t>
            </a:r>
          </a:p>
          <a:p>
            <a:pPr marL="0" indent="0">
              <a:buFont typeface="+mj-lt"/>
              <a:buNone/>
            </a:pPr>
            <a:r>
              <a:rPr lang="ja-JP" altLang="en-US" sz="1200" dirty="0" smtClean="0">
                <a:latin typeface="+mn-ea"/>
              </a:rPr>
              <a:t>プレゼンテーション向けの機能を追加できる</a:t>
            </a:r>
          </a:p>
          <a:p>
            <a:endParaRPr lang="en-US" dirty="0" smtClean="0"/>
          </a:p>
          <a:p>
            <a:r>
              <a:rPr lang="ja-JP" altLang="en-US" sz="1200" kern="1200" dirty="0" smtClean="0">
                <a:solidFill>
                  <a:schemeClr val="tx1"/>
                </a:solidFill>
                <a:effectLst/>
                <a:latin typeface="+mn-lt"/>
                <a:ea typeface="+mn-ea"/>
                <a:cs typeface="+mn-cs"/>
              </a:rPr>
              <a:t>快適なプレゼンを実行するため、手の動作認識によるポインタ操作を可能とするウェアラブル端末を開発しています。</a:t>
            </a:r>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4</a:t>
            </a:fld>
            <a:endParaRPr lang="en-US"/>
          </a:p>
        </p:txBody>
      </p:sp>
    </p:spTree>
    <p:extLst>
      <p:ext uri="{BB962C8B-B14F-4D97-AF65-F5344CB8AC3E}">
        <p14:creationId xmlns:p14="http://schemas.microsoft.com/office/powerpoint/2010/main" val="3414697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そして、うちのチームはユビポインタという解決策を提出しました。</a:t>
            </a:r>
            <a:endParaRPr lang="en-US" altLang="zh-CN"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5</a:t>
            </a:fld>
            <a:endParaRPr lang="en-US"/>
          </a:p>
        </p:txBody>
      </p:sp>
    </p:spTree>
    <p:extLst>
      <p:ext uri="{BB962C8B-B14F-4D97-AF65-F5344CB8AC3E}">
        <p14:creationId xmlns:p14="http://schemas.microsoft.com/office/powerpoint/2010/main" val="1821114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つぎは、システムの設計を説明します。</a:t>
            </a:r>
            <a:endParaRPr lang="zh-CN" altLang="en-US"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6</a:t>
            </a:fld>
            <a:endParaRPr lang="en-US"/>
          </a:p>
        </p:txBody>
      </p:sp>
    </p:spTree>
    <p:extLst>
      <p:ext uri="{BB962C8B-B14F-4D97-AF65-F5344CB8AC3E}">
        <p14:creationId xmlns:p14="http://schemas.microsoft.com/office/powerpoint/2010/main" val="4161763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まずはプロジェクトの目標</a:t>
            </a:r>
            <a:r>
              <a:rPr lang="ja-JP" altLang="en-US" dirty="0" smtClean="0"/>
              <a:t>ですけれども。</a:t>
            </a:r>
            <a:endParaRPr lang="en-US" altLang="ja-JP" dirty="0" smtClean="0"/>
          </a:p>
          <a:p>
            <a:endParaRPr lang="en-US" altLang="ja-JP" dirty="0" smtClean="0"/>
          </a:p>
          <a:p>
            <a:r>
              <a:rPr lang="ja-JP" altLang="en-US" dirty="0" smtClean="0"/>
              <a:t>プロジェクト目標とは、最後までは何ができるかということです。</a:t>
            </a:r>
            <a:endParaRPr lang="en-US" altLang="ja-JP" dirty="0" smtClean="0"/>
          </a:p>
          <a:p>
            <a:r>
              <a:rPr lang="ja-JP" altLang="en-US" dirty="0" smtClean="0"/>
              <a:t>一つ目は、手の移動で、画面のカーソルを</a:t>
            </a:r>
            <a:r>
              <a:rPr lang="ja-JP" altLang="en-US" dirty="0" smtClean="0"/>
              <a:t>動かします。</a:t>
            </a:r>
            <a:endParaRPr lang="en-US" altLang="ja-JP" dirty="0" smtClean="0"/>
          </a:p>
          <a:p>
            <a:r>
              <a:rPr lang="ja-JP" altLang="en-US" dirty="0" smtClean="0"/>
              <a:t>二つ目は、手の動きでページ送りを</a:t>
            </a:r>
            <a:r>
              <a:rPr lang="ja-JP" altLang="en-US" dirty="0" smtClean="0"/>
              <a:t>実現します。</a:t>
            </a:r>
            <a:endParaRPr lang="en-US" altLang="ja-JP" dirty="0" smtClean="0"/>
          </a:p>
          <a:p>
            <a:r>
              <a:rPr lang="ja-JP" altLang="en-US" dirty="0" smtClean="0"/>
              <a:t>三つ目は、空中に手書きでコメントを</a:t>
            </a:r>
            <a:r>
              <a:rPr lang="ja-JP" altLang="en-US" dirty="0" smtClean="0"/>
              <a:t>入力します。</a:t>
            </a:r>
            <a:endParaRPr lang="en-US" altLang="ja-JP" dirty="0" smtClean="0"/>
          </a:p>
          <a:p>
            <a:r>
              <a:rPr lang="ja-JP" altLang="en-US" dirty="0" smtClean="0"/>
              <a:t>よっつ目は、スライドを部分的に</a:t>
            </a:r>
            <a:r>
              <a:rPr lang="ja-JP" altLang="en-US" dirty="0" smtClean="0"/>
              <a:t>拡大します。</a:t>
            </a:r>
            <a:endParaRPr lang="en-US" altLang="zh-CN" dirty="0" smtClean="0"/>
          </a:p>
          <a:p>
            <a:r>
              <a:rPr lang="ja-JP" altLang="en-US" dirty="0" smtClean="0">
                <a:ea typeface="+mn-ea"/>
              </a:rPr>
              <a:t>ここの四つの機能を実現するために、次のシステムを設計しました。</a:t>
            </a:r>
            <a:endParaRPr lang="en-US" altLang="en-US" dirty="0" smtClean="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我们能做到的事情（我们的优势）</a:t>
            </a:r>
            <a:r>
              <a:rPr lang="ja-JP" altLang="en-US" dirty="0" smtClean="0"/>
              <a:t>：</a:t>
            </a:r>
            <a:endParaRPr lang="en-US" altLang="ja-JP" dirty="0" smtClean="0"/>
          </a:p>
          <a:p>
            <a:r>
              <a:rPr lang="en-US" altLang="zh-CN" dirty="0" smtClean="0"/>
              <a:t>1.Partial enlarge</a:t>
            </a:r>
          </a:p>
          <a:p>
            <a:r>
              <a:rPr lang="en-US" altLang="zh-CN" dirty="0" smtClean="0"/>
              <a:t>2.Cursor control</a:t>
            </a:r>
          </a:p>
          <a:p>
            <a:r>
              <a:rPr lang="en-US" altLang="zh-CN" dirty="0" smtClean="0"/>
              <a:t>3.Page turning</a:t>
            </a:r>
          </a:p>
          <a:p>
            <a:r>
              <a:rPr lang="en-US" altLang="zh-CN" dirty="0" smtClean="0"/>
              <a:t>4.Comment</a:t>
            </a:r>
          </a:p>
          <a:p>
            <a:endParaRPr lang="en-US" altLang="zh-CN" dirty="0" smtClean="0"/>
          </a:p>
          <a:p>
            <a:r>
              <a:rPr lang="zh-CN" altLang="en-US" dirty="0" smtClean="0"/>
              <a:t>这学期能做到的</a:t>
            </a:r>
            <a:r>
              <a:rPr lang="ja-JP" altLang="en-US" dirty="0" smtClean="0"/>
              <a:t>：</a:t>
            </a:r>
            <a:endParaRPr lang="en-US" altLang="ja-JP" dirty="0" smtClean="0"/>
          </a:p>
          <a:p>
            <a:r>
              <a:rPr lang="ja-JP" altLang="en-US" dirty="0" smtClean="0"/>
              <a:t>カーソル制御、ページ送り</a:t>
            </a:r>
            <a:endParaRPr lang="zh-CN" altLang="en-US"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7</a:t>
            </a:fld>
            <a:endParaRPr lang="en-US"/>
          </a:p>
        </p:txBody>
      </p:sp>
    </p:spTree>
    <p:extLst>
      <p:ext uri="{BB962C8B-B14F-4D97-AF65-F5344CB8AC3E}">
        <p14:creationId xmlns:p14="http://schemas.microsoft.com/office/powerpoint/2010/main" val="295246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ea typeface="+mn-ea"/>
              </a:rPr>
              <a:t>システムのアーキテクチャ</a:t>
            </a:r>
            <a:endParaRPr lang="en-US" altLang="en-US" dirty="0" smtClean="0"/>
          </a:p>
          <a:p>
            <a:r>
              <a:rPr lang="ja-JP" altLang="en-US" dirty="0" smtClean="0">
                <a:ea typeface="+mn-ea"/>
              </a:rPr>
              <a:t>左の部分はハードウエアです。</a:t>
            </a:r>
            <a:endParaRPr lang="en-US" altLang="en-US" dirty="0" smtClean="0"/>
          </a:p>
          <a:p>
            <a:r>
              <a:rPr lang="ja-JP" altLang="en-US" dirty="0" smtClean="0">
                <a:ea typeface="+mn-ea"/>
              </a:rPr>
              <a:t>マイコンを備えた</a:t>
            </a:r>
            <a:r>
              <a:rPr lang="en-US" altLang="en-US" dirty="0" err="1" smtClean="0"/>
              <a:t>arduino</a:t>
            </a:r>
            <a:r>
              <a:rPr lang="ja-JP" altLang="en-US" dirty="0" smtClean="0">
                <a:ea typeface="+mn-ea"/>
              </a:rPr>
              <a:t>基板にセンサー、ボタンと通信モジュールを繋ぎます。</a:t>
            </a:r>
            <a:endParaRPr lang="en-US" altLang="en-US" dirty="0" smtClean="0"/>
          </a:p>
          <a:p>
            <a:r>
              <a:rPr lang="ja-JP" altLang="en-US" dirty="0" smtClean="0">
                <a:ea typeface="+mn-ea"/>
              </a:rPr>
              <a:t>右は、ＰＣ側のソフトウエア。</a:t>
            </a:r>
            <a:endParaRPr kumimoji="1" lang="en-US" altLang="ja-JP" sz="1200" b="0" i="0" kern="1200" dirty="0" smtClean="0">
              <a:solidFill>
                <a:schemeClr val="tx1"/>
              </a:solidFill>
              <a:effectLst/>
              <a:latin typeface="+mn-lt"/>
              <a:ea typeface="+mn-ea"/>
              <a:cs typeface="+mn-cs"/>
            </a:endParaRPr>
          </a:p>
          <a:p>
            <a:endParaRPr lang="en-US" altLang="zh-CN" dirty="0" smtClean="0"/>
          </a:p>
          <a:p>
            <a:endParaRPr lang="en-US" altLang="zh-CN" dirty="0" smtClean="0"/>
          </a:p>
          <a:p>
            <a:endParaRPr lang="en-US" altLang="zh-CN"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8</a:t>
            </a:fld>
            <a:endParaRPr lang="en-US"/>
          </a:p>
        </p:txBody>
      </p:sp>
    </p:spTree>
    <p:extLst>
      <p:ext uri="{BB962C8B-B14F-4D97-AF65-F5344CB8AC3E}">
        <p14:creationId xmlns:p14="http://schemas.microsoft.com/office/powerpoint/2010/main" val="144501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a typeface="+mn-ea"/>
              </a:rPr>
              <a:t>流れはこの通りです。</a:t>
            </a:r>
            <a:endParaRPr lang="en-US" altLang="ja-JP" dirty="0" smtClean="0">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a typeface="+mn-ea"/>
              </a:rPr>
              <a:t>まずはセンサーで手の動きの検知です。</a:t>
            </a:r>
            <a:endParaRPr lang="en-US" altLang="ja-JP" dirty="0" smtClean="0">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ea typeface="+mn-ea"/>
              </a:rPr>
              <a:t>次は</a:t>
            </a:r>
            <a:r>
              <a:rPr lang="ja-JP" altLang="en-US" sz="1200" kern="1200" dirty="0" smtClean="0">
                <a:solidFill>
                  <a:schemeClr val="tx1"/>
                </a:solidFill>
                <a:effectLst/>
                <a:latin typeface="+mn-lt"/>
                <a:ea typeface="+mn-ea"/>
                <a:cs typeface="+mn-cs"/>
              </a:rPr>
              <a:t>無線モジュールによってセンサのデータをパソコンに送り</a:t>
            </a:r>
            <a:r>
              <a:rPr lang="ja-JP" altLang="en-US" dirty="0" smtClean="0">
                <a:ea typeface="+mn-ea"/>
              </a:rPr>
              <a:t>ます。</a:t>
            </a:r>
            <a:endParaRPr lang="en-US" altLang="en-US" dirty="0" smtClean="0"/>
          </a:p>
          <a:p>
            <a:r>
              <a:rPr lang="ja-JP" altLang="en-US" sz="1200" kern="1200" dirty="0" smtClean="0">
                <a:solidFill>
                  <a:schemeClr val="tx1"/>
                </a:solidFill>
                <a:effectLst/>
                <a:latin typeface="+mn-lt"/>
                <a:ea typeface="+mn-ea"/>
                <a:cs typeface="+mn-cs"/>
              </a:rPr>
              <a:t>サーバでデータを計算</a:t>
            </a:r>
            <a:r>
              <a:rPr lang="ja-JP" altLang="en-US" dirty="0" smtClean="0">
                <a:ea typeface="+mn-ea"/>
              </a:rPr>
              <a:t>します。</a:t>
            </a:r>
            <a:endParaRPr lang="en-US" altLang="ja-JP" dirty="0" smtClean="0">
              <a:ea typeface="+mn-ea"/>
            </a:endParaRPr>
          </a:p>
          <a:p>
            <a:r>
              <a:rPr lang="ja-JP" altLang="en-US" dirty="0" smtClean="0">
                <a:ea typeface="+mn-ea"/>
              </a:rPr>
              <a:t>最後、ＡＰＩは計算結果を依存して、変位量やボタンの状態でパソコンの制御を実現します。</a:t>
            </a:r>
            <a:endParaRPr lang="en-US" altLang="ja-JP" dirty="0" smtClean="0">
              <a:ea typeface="+mn-ea"/>
            </a:endParaRPr>
          </a:p>
          <a:p>
            <a:r>
              <a:rPr lang="ja-JP" altLang="en-US" dirty="0" smtClean="0">
                <a:ea typeface="+mn-ea"/>
              </a:rPr>
              <a:t>これで、先ほど紹介した機能を実現します。</a:t>
            </a:r>
            <a:endParaRPr lang="en-US" altLang="en-US" dirty="0" smtClean="0"/>
          </a:p>
          <a:p>
            <a:endParaRPr lang="en-US" dirty="0"/>
          </a:p>
        </p:txBody>
      </p:sp>
      <p:sp>
        <p:nvSpPr>
          <p:cNvPr id="4" name="スライド番号プレースホルダー 3"/>
          <p:cNvSpPr>
            <a:spLocks noGrp="1"/>
          </p:cNvSpPr>
          <p:nvPr>
            <p:ph type="sldNum" sz="quarter" idx="10"/>
          </p:nvPr>
        </p:nvSpPr>
        <p:spPr/>
        <p:txBody>
          <a:bodyPr/>
          <a:lstStyle/>
          <a:p>
            <a:fld id="{EBF64B03-0E96-434E-AF0E-7555E3D08246}" type="slidenum">
              <a:rPr lang="en-US" smtClean="0"/>
              <a:t>9</a:t>
            </a:fld>
            <a:endParaRPr lang="en-US"/>
          </a:p>
        </p:txBody>
      </p:sp>
    </p:spTree>
    <p:extLst>
      <p:ext uri="{BB962C8B-B14F-4D97-AF65-F5344CB8AC3E}">
        <p14:creationId xmlns:p14="http://schemas.microsoft.com/office/powerpoint/2010/main" val="3555857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7E468735-5A1C-4273-B542-BD27F0D21710}" type="datetime1">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321537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8FBFADC-B627-4DFA-B65A-19EDF567785A}" type="datetime1">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2117422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F8CECFBB-30A6-452E-B4EA-B319774AF922}" type="datetime1">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1533835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BB8515-852A-4172-9651-8C7994B6DCC2}" type="datetime1">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2133271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E05C2EB6-5F98-4F93-B2B3-251A619F45DA}" type="datetime1">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82224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A64E4ED7-92EB-4276-9D47-AE0B5DC6BE87}" type="datetime1">
              <a:rPr lang="en-US" smtClean="0"/>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159958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D718FE47-1A09-41D5-BD85-BCEBD3076C20}" type="datetime1">
              <a:rPr lang="en-US" smtClean="0"/>
              <a:t>5/13/2015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330849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AD332566-7258-4092-8745-7B055D329F0A}" type="datetime1">
              <a:rPr lang="en-US" smtClean="0"/>
              <a:t>5/13/2015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3903073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AEF060-68F0-4E5C-8C5B-F97A41C4ECDB}" type="datetime1">
              <a:rPr lang="en-US" smtClean="0"/>
              <a:t>5/13/2015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3455870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B995A23-04F7-4B59-99D4-AC4185E94D9F}" type="datetime1">
              <a:rPr lang="en-US" smtClean="0"/>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2964001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4AD13D8-3CE6-4379-BDA3-34DED0D16FCE}" type="datetime1">
              <a:rPr lang="en-US" smtClean="0"/>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BC51BC-B4E1-4696-A5AC-69017610EC25}" type="slidenum">
              <a:rPr lang="en-US" smtClean="0"/>
              <a:t>‹#›</a:t>
            </a:fld>
            <a:endParaRPr lang="en-US"/>
          </a:p>
        </p:txBody>
      </p:sp>
    </p:spTree>
    <p:extLst>
      <p:ext uri="{BB962C8B-B14F-4D97-AF65-F5344CB8AC3E}">
        <p14:creationId xmlns:p14="http://schemas.microsoft.com/office/powerpoint/2010/main" val="3216563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5767B-EC58-46ED-88A9-D5618BC74C28}" type="datetime1">
              <a:rPr lang="en-US" smtClean="0"/>
              <a:t>5/13/2015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C51BC-B4E1-4696-A5AC-69017610EC25}" type="slidenum">
              <a:rPr lang="en-US" smtClean="0"/>
              <a:t>‹#›</a:t>
            </a:fld>
            <a:endParaRPr lang="en-US"/>
          </a:p>
        </p:txBody>
      </p:sp>
    </p:spTree>
    <p:extLst>
      <p:ext uri="{BB962C8B-B14F-4D97-AF65-F5344CB8AC3E}">
        <p14:creationId xmlns:p14="http://schemas.microsoft.com/office/powerpoint/2010/main" val="2341417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44.png"/><Relationship Id="rId3" Type="http://schemas.openxmlformats.org/officeDocument/2006/relationships/image" Target="../media/image39.jpg"/><Relationship Id="rId7" Type="http://schemas.openxmlformats.org/officeDocument/2006/relationships/chart" Target="../charts/chart4.xml"/><Relationship Id="rId12"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hart" Target="../charts/chart3.xml"/><Relationship Id="rId11" Type="http://schemas.openxmlformats.org/officeDocument/2006/relationships/image" Target="../media/image42.png"/><Relationship Id="rId5" Type="http://schemas.openxmlformats.org/officeDocument/2006/relationships/chart" Target="../charts/chart2.xml"/><Relationship Id="rId10" Type="http://schemas.openxmlformats.org/officeDocument/2006/relationships/image" Target="../media/image41.png"/><Relationship Id="rId4" Type="http://schemas.openxmlformats.org/officeDocument/2006/relationships/chart" Target="../charts/chart1.xml"/><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png"/><Relationship Id="rId7" Type="http://schemas.openxmlformats.org/officeDocument/2006/relationships/image" Target="../media/image59.jpg"/><Relationship Id="rId12" Type="http://schemas.openxmlformats.org/officeDocument/2006/relationships/image" Target="../media/image64.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png"/><Relationship Id="rId5" Type="http://schemas.openxmlformats.org/officeDocument/2006/relationships/image" Target="../media/image57.jpg"/><Relationship Id="rId10" Type="http://schemas.openxmlformats.org/officeDocument/2006/relationships/image" Target="../media/image62.jpg"/><Relationship Id="rId4" Type="http://schemas.openxmlformats.org/officeDocument/2006/relationships/image" Target="../media/image56.png"/><Relationship Id="rId9" Type="http://schemas.openxmlformats.org/officeDocument/2006/relationships/image" Target="../media/image61.jp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11574" y="0"/>
            <a:ext cx="9132425"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12491" r="12396"/>
          <a:stretch/>
        </p:blipFill>
        <p:spPr>
          <a:xfrm>
            <a:off x="11575" y="0"/>
            <a:ext cx="9132425" cy="6858000"/>
          </a:xfrm>
          <a:prstGeom prst="rect">
            <a:avLst/>
          </a:prstGeom>
        </p:spPr>
      </p:pic>
      <p:pic>
        <p:nvPicPr>
          <p:cNvPr id="4" name="図 3"/>
          <p:cNvPicPr>
            <a:picLocks noChangeAspect="1"/>
          </p:cNvPicPr>
          <p:nvPr/>
        </p:nvPicPr>
        <p:blipFill rotWithShape="1">
          <a:blip r:embed="rId4">
            <a:extLst>
              <a:ext uri="{28A0092B-C50C-407E-A947-70E740481C1C}">
                <a14:useLocalDpi xmlns:a14="http://schemas.microsoft.com/office/drawing/2010/main" val="0"/>
              </a:ext>
            </a:extLst>
          </a:blip>
          <a:srcRect l="23958" t="34630" r="23747" b="31549"/>
          <a:stretch/>
        </p:blipFill>
        <p:spPr>
          <a:xfrm>
            <a:off x="1377386" y="2361236"/>
            <a:ext cx="6377651" cy="2326512"/>
          </a:xfrm>
          <a:prstGeom prst="rect">
            <a:avLst/>
          </a:prstGeom>
        </p:spPr>
      </p:pic>
      <p:sp>
        <p:nvSpPr>
          <p:cNvPr id="5" name="正方形/長方形 4"/>
          <p:cNvSpPr/>
          <p:nvPr/>
        </p:nvSpPr>
        <p:spPr>
          <a:xfrm>
            <a:off x="1374790" y="2538896"/>
            <a:ext cx="6340197" cy="1015663"/>
          </a:xfrm>
          <a:prstGeom prst="rect">
            <a:avLst/>
          </a:prstGeom>
          <a:noFill/>
          <a:effectLst>
            <a:outerShdw blurRad="38100" dist="12700" dir="5400000" algn="t" rotWithShape="0">
              <a:prstClr val="black">
                <a:alpha val="60000"/>
              </a:prstClr>
            </a:outerShdw>
          </a:effectLst>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ja-JP" altLang="en-US" sz="6000" b="1" dirty="0">
                <a:ln/>
                <a:solidFill>
                  <a:schemeClr val="tx1">
                    <a:lumMod val="65000"/>
                    <a:lumOff val="35000"/>
                  </a:schemeClr>
                </a:solidFill>
                <a:latin typeface="Rod" panose="02030509050101010101" pitchFamily="49" charset="-79"/>
                <a:ea typeface="Microsoft YaHei" panose="020B0503020204020204" pitchFamily="34" charset="-122"/>
                <a:cs typeface="Rod" panose="02030509050101010101" pitchFamily="49" charset="-79"/>
              </a:rPr>
              <a:t>ＰＢＬ２最終発表</a:t>
            </a:r>
            <a:endParaRPr lang="en-US" altLang="ja-JP" sz="6000" b="1" dirty="0">
              <a:ln/>
              <a:solidFill>
                <a:schemeClr val="tx1">
                  <a:lumMod val="65000"/>
                  <a:lumOff val="35000"/>
                </a:schemeClr>
              </a:solidFill>
              <a:latin typeface="Rod" panose="02030509050101010101" pitchFamily="49" charset="-79"/>
              <a:ea typeface="Microsoft YaHei" panose="020B0503020204020204" pitchFamily="34" charset="-122"/>
              <a:cs typeface="Rod" panose="02030509050101010101" pitchFamily="49" charset="-79"/>
            </a:endParaRPr>
          </a:p>
        </p:txBody>
      </p:sp>
      <p:sp>
        <p:nvSpPr>
          <p:cNvPr id="6" name="テキスト ボックス 5"/>
          <p:cNvSpPr txBox="1"/>
          <p:nvPr/>
        </p:nvSpPr>
        <p:spPr>
          <a:xfrm>
            <a:off x="2938383" y="4043732"/>
            <a:ext cx="3361818" cy="584775"/>
          </a:xfrm>
          <a:prstGeom prst="rect">
            <a:avLst/>
          </a:prstGeom>
          <a:noFill/>
          <a:effectLst>
            <a:outerShdw blurRad="50800" dist="25400" dir="5400000" algn="t" rotWithShape="0">
              <a:schemeClr val="tx1">
                <a:alpha val="50000"/>
              </a:schemeClr>
            </a:outerShdw>
          </a:effectLst>
        </p:spPr>
        <p:txBody>
          <a:bodyPr wrap="none" rtlCol="0">
            <a:spAutoFit/>
          </a:bodyPr>
          <a:lstStyle/>
          <a:p>
            <a:r>
              <a:rPr lang="en-US" altLang="zh-CN" sz="3200" dirty="0"/>
              <a:t>Hand     </a:t>
            </a:r>
            <a:r>
              <a:rPr lang="en-US" altLang="zh-CN" sz="3200" dirty="0">
                <a:solidFill>
                  <a:schemeClr val="bg1"/>
                </a:solidFill>
              </a:rPr>
              <a:t>of </a:t>
            </a:r>
            <a:r>
              <a:rPr lang="en-US" altLang="zh-CN" sz="3200" dirty="0"/>
              <a:t>    Midas</a:t>
            </a:r>
            <a:endParaRPr lang="en-US" sz="3200" dirty="0"/>
          </a:p>
        </p:txBody>
      </p:sp>
      <p:pic>
        <p:nvPicPr>
          <p:cNvPr id="7" name="図 6"/>
          <p:cNvPicPr>
            <a:picLocks noChangeAspect="1"/>
          </p:cNvPicPr>
          <p:nvPr/>
        </p:nvPicPr>
        <p:blipFill>
          <a:blip r:embed="rId5"/>
          <a:stretch>
            <a:fillRect/>
          </a:stretch>
        </p:blipFill>
        <p:spPr>
          <a:xfrm>
            <a:off x="4184202" y="1504843"/>
            <a:ext cx="762000" cy="1034046"/>
          </a:xfrm>
          <a:prstGeom prst="rect">
            <a:avLst/>
          </a:prstGeom>
        </p:spPr>
      </p:pic>
      <p:sp>
        <p:nvSpPr>
          <p:cNvPr id="8" name="テキスト ボックス 7"/>
          <p:cNvSpPr txBox="1"/>
          <p:nvPr/>
        </p:nvSpPr>
        <p:spPr>
          <a:xfrm>
            <a:off x="1261239" y="3554559"/>
            <a:ext cx="6973384" cy="492443"/>
          </a:xfrm>
          <a:prstGeom prst="rect">
            <a:avLst/>
          </a:prstGeom>
          <a:noFill/>
          <a:effectLst>
            <a:outerShdw blurRad="38100" dist="12700" dir="5400000" algn="t" rotWithShape="0">
              <a:prstClr val="black">
                <a:alpha val="60000"/>
              </a:prstClr>
            </a:outerShdw>
          </a:effectLst>
        </p:spPr>
        <p:txBody>
          <a:bodyPr wrap="none" rtlCol="0">
            <a:spAutoFit/>
          </a:bodyPr>
          <a:lstStyle/>
          <a:p>
            <a:r>
              <a:rPr lang="ja-JP" altLang="en-US" sz="2600" dirty="0"/>
              <a:t>プレゼンを快適に！ユビポインタシステムの開発</a:t>
            </a:r>
            <a:endParaRPr lang="zh-CN" altLang="en-US" sz="2600" dirty="0"/>
          </a:p>
        </p:txBody>
      </p:sp>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1</a:t>
            </a:fld>
            <a:endParaRPr lang="en-US" sz="1600" dirty="0">
              <a:solidFill>
                <a:schemeClr val="tx1"/>
              </a:solidFill>
            </a:endParaRPr>
          </a:p>
        </p:txBody>
      </p:sp>
      <p:sp>
        <p:nvSpPr>
          <p:cNvPr id="3" name="テキスト ボックス 2"/>
          <p:cNvSpPr txBox="1"/>
          <p:nvPr/>
        </p:nvSpPr>
        <p:spPr>
          <a:xfrm>
            <a:off x="2765576" y="5218876"/>
            <a:ext cx="3693640" cy="369332"/>
          </a:xfrm>
          <a:prstGeom prst="rect">
            <a:avLst/>
          </a:prstGeom>
          <a:noFill/>
        </p:spPr>
        <p:txBody>
          <a:bodyPr wrap="none" rtlCol="0">
            <a:spAutoFit/>
          </a:bodyPr>
          <a:lstStyle/>
          <a:p>
            <a:r>
              <a:rPr lang="ja-JP" altLang="en-US" dirty="0" smtClean="0"/>
              <a:t>羅（ラ）　呉（ゴ）　郭（カク）　王</a:t>
            </a:r>
            <a:r>
              <a:rPr lang="ja-JP" altLang="en-US" dirty="0"/>
              <a:t>（オウ</a:t>
            </a:r>
            <a:r>
              <a:rPr lang="ja-JP" altLang="en-US" dirty="0" smtClean="0"/>
              <a:t>）</a:t>
            </a:r>
            <a:endParaRPr lang="en-US" dirty="0"/>
          </a:p>
        </p:txBody>
      </p:sp>
    </p:spTree>
    <p:extLst>
      <p:ext uri="{BB962C8B-B14F-4D97-AF65-F5344CB8AC3E}">
        <p14:creationId xmlns:p14="http://schemas.microsoft.com/office/powerpoint/2010/main" val="29519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750"/>
                                        <p:tgtEl>
                                          <p:spTgt spid="7"/>
                                        </p:tgtEl>
                                      </p:cBhvr>
                                    </p:animEffect>
                                    <p:set>
                                      <p:cBhvr>
                                        <p:cTn id="7" dur="1" fill="hold">
                                          <p:stCondLst>
                                            <p:cond delay="74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750"/>
                                        <p:tgtEl>
                                          <p:spTgt spid="5"/>
                                        </p:tgtEl>
                                      </p:cBhvr>
                                    </p:animEffect>
                                    <p:set>
                                      <p:cBhvr>
                                        <p:cTn id="10" dur="1" fill="hold">
                                          <p:stCondLst>
                                            <p:cond delay="749"/>
                                          </p:stCondLst>
                                        </p:cTn>
                                        <p:tgtEl>
                                          <p:spTgt spid="5"/>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750"/>
                                        <p:tgtEl>
                                          <p:spTgt spid="6"/>
                                        </p:tgtEl>
                                      </p:cBhvr>
                                    </p:animEffect>
                                    <p:set>
                                      <p:cBhvr>
                                        <p:cTn id="13" dur="1" fill="hold">
                                          <p:stCondLst>
                                            <p:cond delay="749"/>
                                          </p:stCondLst>
                                        </p:cTn>
                                        <p:tgtEl>
                                          <p:spTgt spid="6"/>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750"/>
                                        <p:tgtEl>
                                          <p:spTgt spid="8"/>
                                        </p:tgtEl>
                                      </p:cBhvr>
                                    </p:animEffect>
                                    <p:set>
                                      <p:cBhvr>
                                        <p:cTn id="16" dur="1" fill="hold">
                                          <p:stCondLst>
                                            <p:cond delay="749"/>
                                          </p:stCondLst>
                                        </p:cTn>
                                        <p:tgtEl>
                                          <p:spTgt spid="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750"/>
                                        <p:tgtEl>
                                          <p:spTgt spid="4"/>
                                        </p:tgtEl>
                                      </p:cBhvr>
                                    </p:animEffect>
                                    <p:set>
                                      <p:cBhvr>
                                        <p:cTn id="19" dur="1" fill="hold">
                                          <p:stCondLst>
                                            <p:cond delay="749"/>
                                          </p:stCondLst>
                                        </p:cTn>
                                        <p:tgtEl>
                                          <p:spTgt spid="4"/>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par>
                          <p:cTn id="23" fill="hold">
                            <p:stCondLst>
                              <p:cond delay="750"/>
                            </p:stCondLst>
                            <p:childTnLst>
                              <p:par>
                                <p:cTn id="24" presetID="10" presetClass="exit" presetSubtype="0" fill="hold" nodeType="afterEffect">
                                  <p:stCondLst>
                                    <p:cond delay="0"/>
                                  </p:stCondLst>
                                  <p:childTnLst>
                                    <p:animEffect transition="out" filter="fade">
                                      <p:cBhvr>
                                        <p:cTn id="25" dur="1250"/>
                                        <p:tgtEl>
                                          <p:spTgt spid="9"/>
                                        </p:tgtEl>
                                      </p:cBhvr>
                                    </p:animEffect>
                                    <p:set>
                                      <p:cBhvr>
                                        <p:cTn id="26" dur="1" fill="hold">
                                          <p:stCondLst>
                                            <p:cond delay="124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10</a:t>
            </a:fld>
            <a:endParaRPr lang="en-US" dirty="0">
              <a:solidFill>
                <a:schemeClr val="tx1"/>
              </a:solidFill>
            </a:endParaRPr>
          </a:p>
        </p:txBody>
      </p:sp>
      <p:sp>
        <p:nvSpPr>
          <p:cNvPr id="41" name="テキスト ボックス 40"/>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設計</a:t>
            </a:r>
            <a:endParaRPr lang="en-US" sz="2400" b="1" dirty="0">
              <a:solidFill>
                <a:srgbClr val="965B43"/>
              </a:solidFill>
            </a:endParaRPr>
          </a:p>
        </p:txBody>
      </p:sp>
      <p:cxnSp>
        <p:nvCxnSpPr>
          <p:cNvPr id="42" name="直線コネクタ 41"/>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ドーナツ 42"/>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テキスト ボックス 43"/>
          <p:cNvSpPr txBox="1"/>
          <p:nvPr/>
        </p:nvSpPr>
        <p:spPr>
          <a:xfrm>
            <a:off x="255531" y="151765"/>
            <a:ext cx="2682145" cy="584775"/>
          </a:xfrm>
          <a:prstGeom prst="rect">
            <a:avLst/>
          </a:prstGeom>
          <a:noFill/>
        </p:spPr>
        <p:txBody>
          <a:bodyPr wrap="none" rtlCol="0">
            <a:spAutoFit/>
          </a:bodyPr>
          <a:lstStyle/>
          <a:p>
            <a:r>
              <a:rPr lang="en-US" altLang="ja-JP" sz="3200" dirty="0" smtClean="0"/>
              <a:t>3.</a:t>
            </a:r>
            <a:r>
              <a:rPr lang="ja-JP" altLang="en-US" sz="3200" dirty="0" smtClean="0"/>
              <a:t>ツール・環境</a:t>
            </a:r>
            <a:endParaRPr lang="en-US" sz="3200" dirty="0"/>
          </a:p>
        </p:txBody>
      </p:sp>
      <p:grpSp>
        <p:nvGrpSpPr>
          <p:cNvPr id="5" name="グループ化 4"/>
          <p:cNvGrpSpPr/>
          <p:nvPr/>
        </p:nvGrpSpPr>
        <p:grpSpPr>
          <a:xfrm>
            <a:off x="428252" y="947440"/>
            <a:ext cx="8703593" cy="4606295"/>
            <a:chOff x="428252" y="947440"/>
            <a:chExt cx="8703593" cy="4606295"/>
          </a:xfrm>
        </p:grpSpPr>
        <p:pic>
          <p:nvPicPr>
            <p:cNvPr id="46" name="図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52" y="947440"/>
              <a:ext cx="8703593" cy="4606295"/>
            </a:xfrm>
            <a:prstGeom prst="rect">
              <a:avLst/>
            </a:prstGeom>
          </p:spPr>
        </p:pic>
        <p:sp>
          <p:nvSpPr>
            <p:cNvPr id="4" name="円/楕円 3"/>
            <p:cNvSpPr/>
            <p:nvPr/>
          </p:nvSpPr>
          <p:spPr>
            <a:xfrm>
              <a:off x="3794234" y="1284791"/>
              <a:ext cx="4342175" cy="3541852"/>
            </a:xfrm>
            <a:prstGeom prst="ellipse">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円/楕円 2"/>
            <p:cNvSpPr/>
            <p:nvPr/>
          </p:nvSpPr>
          <p:spPr>
            <a:xfrm>
              <a:off x="813121" y="1284791"/>
              <a:ext cx="5367759" cy="3634450"/>
            </a:xfrm>
            <a:prstGeom prst="ellipse">
              <a:avLst/>
            </a:prstGeom>
            <a:solidFill>
              <a:schemeClr val="accent1">
                <a:alpha val="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4" descr="C:\Users\Administrator\Desktop\wKioL1NDWp2wpN3_AAA1lJYopPE427.gi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7262" y="2282949"/>
              <a:ext cx="968693" cy="28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 descr="C:\Users\Administrator\Desktop\6199409545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0616" y="2888649"/>
              <a:ext cx="1302967" cy="72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p:cNvPicPr>
              <a:picLocks noChangeAspect="1"/>
            </p:cNvPicPr>
            <p:nvPr/>
          </p:nvPicPr>
          <p:blipFill>
            <a:blip r:embed="rId6"/>
            <a:stretch>
              <a:fillRect/>
            </a:stretch>
          </p:blipFill>
          <p:spPr>
            <a:xfrm>
              <a:off x="4319030" y="1984104"/>
              <a:ext cx="1262132" cy="925785"/>
            </a:xfrm>
            <a:prstGeom prst="rect">
              <a:avLst/>
            </a:prstGeom>
          </p:spPr>
        </p:pic>
        <p:pic>
          <p:nvPicPr>
            <p:cNvPr id="8" name="図 7"/>
            <p:cNvPicPr>
              <a:picLocks noChangeAspect="1"/>
            </p:cNvPicPr>
            <p:nvPr/>
          </p:nvPicPr>
          <p:blipFill>
            <a:blip r:embed="rId7"/>
            <a:stretch>
              <a:fillRect/>
            </a:stretch>
          </p:blipFill>
          <p:spPr>
            <a:xfrm>
              <a:off x="1616482" y="3040783"/>
              <a:ext cx="974982" cy="512448"/>
            </a:xfrm>
            <a:prstGeom prst="rect">
              <a:avLst/>
            </a:prstGeom>
          </p:spPr>
        </p:pic>
        <p:pic>
          <p:nvPicPr>
            <p:cNvPr id="9" name="図 8"/>
            <p:cNvPicPr>
              <a:picLocks noChangeAspect="1"/>
            </p:cNvPicPr>
            <p:nvPr/>
          </p:nvPicPr>
          <p:blipFill>
            <a:blip r:embed="rId8"/>
            <a:stretch>
              <a:fillRect/>
            </a:stretch>
          </p:blipFill>
          <p:spPr>
            <a:xfrm>
              <a:off x="4446866" y="3609201"/>
              <a:ext cx="906294" cy="656666"/>
            </a:xfrm>
            <a:prstGeom prst="rect">
              <a:avLst/>
            </a:prstGeom>
          </p:spPr>
        </p:pic>
        <p:grpSp>
          <p:nvGrpSpPr>
            <p:cNvPr id="45" name="グループ化 44"/>
            <p:cNvGrpSpPr/>
            <p:nvPr/>
          </p:nvGrpSpPr>
          <p:grpSpPr>
            <a:xfrm>
              <a:off x="2056409" y="3914356"/>
              <a:ext cx="1331839" cy="586315"/>
              <a:chOff x="2271755" y="4161174"/>
              <a:chExt cx="1331839" cy="586315"/>
            </a:xfrm>
          </p:grpSpPr>
          <p:pic>
            <p:nvPicPr>
              <p:cNvPr id="2052" name="Picture 4" descr="http://www.macsolarcar.com/wp-content/uploads/2011/08/saleae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35597" y="4161174"/>
                <a:ext cx="1204157" cy="40138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2271755" y="4439712"/>
                <a:ext cx="1331839" cy="307777"/>
              </a:xfrm>
              <a:prstGeom prst="rect">
                <a:avLst/>
              </a:prstGeom>
              <a:noFill/>
            </p:spPr>
            <p:txBody>
              <a:bodyPr wrap="none" rtlCol="0">
                <a:spAutoFit/>
              </a:bodyPr>
              <a:lstStyle/>
              <a:p>
                <a:r>
                  <a:rPr lang="en-US" sz="1400" dirty="0" smtClean="0"/>
                  <a:t>Logical analyzer</a:t>
                </a:r>
                <a:endParaRPr lang="en-US" sz="1400" dirty="0"/>
              </a:p>
            </p:txBody>
          </p:sp>
        </p:grpSp>
        <p:sp>
          <p:nvSpPr>
            <p:cNvPr id="7" name="テキスト ボックス 6"/>
            <p:cNvSpPr txBox="1"/>
            <p:nvPr/>
          </p:nvSpPr>
          <p:spPr>
            <a:xfrm>
              <a:off x="1980512" y="1550032"/>
              <a:ext cx="1114408" cy="369332"/>
            </a:xfrm>
            <a:prstGeom prst="rect">
              <a:avLst/>
            </a:prstGeom>
            <a:noFill/>
          </p:spPr>
          <p:txBody>
            <a:bodyPr wrap="none" rtlCol="0">
              <a:spAutoFit/>
            </a:bodyPr>
            <a:lstStyle/>
            <a:p>
              <a:r>
                <a:rPr lang="ja-JP" altLang="en-US" b="1" dirty="0" smtClean="0"/>
                <a:t>研究</a:t>
              </a:r>
              <a:r>
                <a:rPr lang="ja-JP" altLang="en-US" b="1" dirty="0"/>
                <a:t>分析</a:t>
              </a:r>
              <a:endParaRPr lang="en-US" b="1" dirty="0"/>
            </a:p>
          </p:txBody>
        </p:sp>
        <p:sp>
          <p:nvSpPr>
            <p:cNvPr id="22" name="テキスト ボックス 21"/>
            <p:cNvSpPr txBox="1"/>
            <p:nvPr/>
          </p:nvSpPr>
          <p:spPr>
            <a:xfrm>
              <a:off x="5708386" y="1532722"/>
              <a:ext cx="1499128" cy="369332"/>
            </a:xfrm>
            <a:prstGeom prst="rect">
              <a:avLst/>
            </a:prstGeom>
            <a:noFill/>
          </p:spPr>
          <p:txBody>
            <a:bodyPr wrap="none" rtlCol="0">
              <a:spAutoFit/>
            </a:bodyPr>
            <a:lstStyle/>
            <a:p>
              <a:r>
                <a:rPr lang="ja-JP" altLang="en-US" b="1" dirty="0" smtClean="0"/>
                <a:t>システム開発</a:t>
              </a:r>
              <a:endParaRPr lang="en-US" b="1" dirty="0"/>
            </a:p>
          </p:txBody>
        </p:sp>
      </p:grpSp>
    </p:spTree>
    <p:extLst>
      <p:ext uri="{BB962C8B-B14F-4D97-AF65-F5344CB8AC3E}">
        <p14:creationId xmlns:p14="http://schemas.microsoft.com/office/powerpoint/2010/main" val="318095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750"/>
                                        <p:tgtEl>
                                          <p:spTgt spid="44"/>
                                        </p:tgtEl>
                                      </p:cBhvr>
                                    </p:animEffect>
                                  </p:childTnLst>
                                </p:cTn>
                              </p:par>
                            </p:childTnLst>
                          </p:cTn>
                        </p:par>
                        <p:par>
                          <p:cTn id="8" fill="hold">
                            <p:stCondLst>
                              <p:cond delay="750"/>
                            </p:stCondLst>
                            <p:childTnLst>
                              <p:par>
                                <p:cTn id="9" presetID="3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anim calcmode="lin" valueType="num">
                                      <p:cBhvr>
                                        <p:cTn id="12" dur="750" fill="hold"/>
                                        <p:tgtEl>
                                          <p:spTgt spid="5"/>
                                        </p:tgtEl>
                                        <p:attrNameLst>
                                          <p:attrName>ppt_x</p:attrName>
                                        </p:attrNameLst>
                                      </p:cBhvr>
                                      <p:tavLst>
                                        <p:tav tm="0">
                                          <p:val>
                                            <p:strVal val="#ppt_x"/>
                                          </p:val>
                                        </p:tav>
                                        <p:tav tm="100000">
                                          <p:val>
                                            <p:strVal val="#ppt_x"/>
                                          </p:val>
                                        </p:tav>
                                      </p:tavLst>
                                    </p:anim>
                                    <p:anim calcmode="lin" valueType="num">
                                      <p:cBhvr>
                                        <p:cTn id="13" dur="675" decel="100000" fill="hold"/>
                                        <p:tgtEl>
                                          <p:spTgt spid="5"/>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9131846" cy="6858000"/>
          </a:xfrm>
          <a:prstGeom prst="rect">
            <a:avLst/>
          </a:prstGeom>
          <a:solidFill>
            <a:srgbClr val="B1AE9F"/>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直線コネクタ 6"/>
          <p:cNvCxnSpPr/>
          <p:nvPr/>
        </p:nvCxnSpPr>
        <p:spPr>
          <a:xfrm>
            <a:off x="792480" y="6412970"/>
            <a:ext cx="54858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74552" y="5634760"/>
            <a:ext cx="700833" cy="400110"/>
          </a:xfrm>
          <a:prstGeom prst="rect">
            <a:avLst/>
          </a:prstGeom>
          <a:noFill/>
        </p:spPr>
        <p:txBody>
          <a:bodyPr wrap="none" rtlCol="0">
            <a:spAutoFit/>
          </a:bodyPr>
          <a:lstStyle/>
          <a:p>
            <a:r>
              <a:rPr lang="ja-JP" altLang="en-US" sz="2000" b="1" dirty="0">
                <a:solidFill>
                  <a:schemeClr val="bg1"/>
                </a:solidFill>
              </a:rPr>
              <a:t>分析</a:t>
            </a:r>
            <a:endParaRPr lang="en-US" sz="2000" b="1" dirty="0">
              <a:solidFill>
                <a:schemeClr val="bg1"/>
              </a:solidFill>
            </a:endParaRPr>
          </a:p>
        </p:txBody>
      </p:sp>
      <p:sp>
        <p:nvSpPr>
          <p:cNvPr id="24" name="テキスト ボックス 23"/>
          <p:cNvSpPr txBox="1"/>
          <p:nvPr/>
        </p:nvSpPr>
        <p:spPr>
          <a:xfrm>
            <a:off x="2206307" y="5605152"/>
            <a:ext cx="700833" cy="400110"/>
          </a:xfrm>
          <a:prstGeom prst="rect">
            <a:avLst/>
          </a:prstGeom>
          <a:noFill/>
        </p:spPr>
        <p:txBody>
          <a:bodyPr wrap="none" rtlCol="0">
            <a:spAutoFit/>
          </a:bodyPr>
          <a:lstStyle/>
          <a:p>
            <a:r>
              <a:rPr lang="ja-JP" altLang="en-US" sz="2000" b="1" dirty="0">
                <a:solidFill>
                  <a:schemeClr val="bg1"/>
                </a:solidFill>
              </a:rPr>
              <a:t>設計</a:t>
            </a:r>
            <a:endParaRPr lang="en-US" sz="2000" b="1" dirty="0">
              <a:solidFill>
                <a:schemeClr val="bg1"/>
              </a:solidFill>
            </a:endParaRPr>
          </a:p>
        </p:txBody>
      </p:sp>
      <p:sp>
        <p:nvSpPr>
          <p:cNvPr id="25" name="テキスト ボックス 24"/>
          <p:cNvSpPr txBox="1"/>
          <p:nvPr/>
        </p:nvSpPr>
        <p:spPr>
          <a:xfrm>
            <a:off x="4061538" y="5560876"/>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sp>
        <p:nvSpPr>
          <p:cNvPr id="26" name="テキスト ボックス 25"/>
          <p:cNvSpPr txBox="1"/>
          <p:nvPr/>
        </p:nvSpPr>
        <p:spPr>
          <a:xfrm>
            <a:off x="5622738" y="5631635"/>
            <a:ext cx="1301959" cy="400110"/>
          </a:xfrm>
          <a:prstGeom prst="rect">
            <a:avLst/>
          </a:prstGeom>
          <a:noFill/>
        </p:spPr>
        <p:txBody>
          <a:bodyPr wrap="none" rtlCol="0">
            <a:spAutoFit/>
          </a:bodyPr>
          <a:lstStyle/>
          <a:p>
            <a:r>
              <a:rPr lang="ja-JP" altLang="en-US" sz="2000" b="1" dirty="0">
                <a:solidFill>
                  <a:schemeClr val="bg1"/>
                </a:solidFill>
              </a:rPr>
              <a:t>アドバイス</a:t>
            </a:r>
            <a:endParaRPr lang="en-US" sz="2000" b="1" dirty="0">
              <a:solidFill>
                <a:schemeClr val="bg1"/>
              </a:solidFill>
            </a:endParaRPr>
          </a:p>
        </p:txBody>
      </p:sp>
      <p:grpSp>
        <p:nvGrpSpPr>
          <p:cNvPr id="13" name="グループ化 12"/>
          <p:cNvGrpSpPr/>
          <p:nvPr/>
        </p:nvGrpSpPr>
        <p:grpSpPr>
          <a:xfrm>
            <a:off x="2907140" y="4116536"/>
            <a:ext cx="1556111" cy="1444340"/>
            <a:chOff x="3098248" y="4148359"/>
            <a:chExt cx="1556111" cy="1444340"/>
          </a:xfrm>
        </p:grpSpPr>
        <p:cxnSp>
          <p:nvCxnSpPr>
            <p:cNvPr id="8" name="直線コネクタ 7"/>
            <p:cNvCxnSpPr>
              <a:stCxn id="25" idx="0"/>
            </p:cNvCxnSpPr>
            <p:nvPr/>
          </p:nvCxnSpPr>
          <p:spPr>
            <a:xfrm flipH="1" flipV="1">
              <a:off x="3098248" y="4997362"/>
              <a:ext cx="1556111" cy="59533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3098248" y="4148359"/>
              <a:ext cx="1" cy="8490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p:nvPr/>
        </p:nvGrpSpPr>
        <p:grpSpPr>
          <a:xfrm>
            <a:off x="1228470" y="1175914"/>
            <a:ext cx="4395089" cy="2940622"/>
            <a:chOff x="12401752" y="739014"/>
            <a:chExt cx="2376888" cy="2940622"/>
          </a:xfrm>
        </p:grpSpPr>
        <p:grpSp>
          <p:nvGrpSpPr>
            <p:cNvPr id="31" name="グループ化 30"/>
            <p:cNvGrpSpPr/>
            <p:nvPr/>
          </p:nvGrpSpPr>
          <p:grpSpPr>
            <a:xfrm>
              <a:off x="12401752" y="739014"/>
              <a:ext cx="2376888" cy="2940622"/>
              <a:chOff x="2191157" y="891250"/>
              <a:chExt cx="7490126" cy="4346945"/>
            </a:xfrm>
            <a:effectLst>
              <a:outerShdw blurRad="50800" dist="76200" dir="4200000" algn="t" rotWithShape="0">
                <a:schemeClr val="bg2">
                  <a:lumMod val="75000"/>
                  <a:alpha val="40000"/>
                </a:schemeClr>
              </a:outerShdw>
            </a:effectLst>
          </p:grpSpPr>
          <p:sp>
            <p:nvSpPr>
              <p:cNvPr id="32" name="角丸四角形 31"/>
              <p:cNvSpPr/>
              <p:nvPr/>
            </p:nvSpPr>
            <p:spPr>
              <a:xfrm>
                <a:off x="2191157" y="891250"/>
                <a:ext cx="7346382" cy="4247909"/>
              </a:xfrm>
              <a:prstGeom prst="roundRect">
                <a:avLst/>
              </a:prstGeom>
              <a:solidFill>
                <a:schemeClr val="bg1">
                  <a:lumMod val="95000"/>
                  <a:alpha val="4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角丸四角形 32"/>
              <p:cNvSpPr/>
              <p:nvPr/>
            </p:nvSpPr>
            <p:spPr>
              <a:xfrm>
                <a:off x="2334901" y="990286"/>
                <a:ext cx="7346382" cy="4247909"/>
              </a:xfrm>
              <a:prstGeom prst="roundRect">
                <a:avLst/>
              </a:prstGeom>
              <a:solidFill>
                <a:schemeClr val="bg1">
                  <a:lumMod val="95000"/>
                  <a:alpha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正方形/長方形 2"/>
            <p:cNvSpPr/>
            <p:nvPr/>
          </p:nvSpPr>
          <p:spPr>
            <a:xfrm>
              <a:off x="12657225" y="1331869"/>
              <a:ext cx="1752600" cy="1200329"/>
            </a:xfrm>
            <a:prstGeom prst="rect">
              <a:avLst/>
            </a:prstGeom>
          </p:spPr>
          <p:txBody>
            <a:bodyPr wrap="square">
              <a:spAutoFit/>
            </a:bodyPr>
            <a:lstStyle/>
            <a:p>
              <a:pPr marL="342900" indent="-342900">
                <a:buFont typeface="+mj-lt"/>
                <a:buAutoNum type="arabicPeriod"/>
              </a:pPr>
              <a:r>
                <a:rPr lang="ja-JP" altLang="en-US" sz="2400" dirty="0" smtClean="0"/>
                <a:t>ＰＢＬ２の成果</a:t>
              </a:r>
              <a:endParaRPr lang="ja-JP" altLang="en-US" sz="2400" dirty="0"/>
            </a:p>
            <a:p>
              <a:pPr marL="342900" indent="-342900">
                <a:buFont typeface="+mj-lt"/>
                <a:buAutoNum type="arabicPeriod"/>
              </a:pPr>
              <a:r>
                <a:rPr lang="ja-JP" altLang="en-US" sz="2400" dirty="0" smtClean="0"/>
                <a:t>ＰＢＬ３の目標</a:t>
              </a:r>
              <a:endParaRPr lang="ja-JP" altLang="en-US" sz="2400" dirty="0"/>
            </a:p>
            <a:p>
              <a:pPr marL="342900" indent="-342900">
                <a:buFont typeface="+mj-lt"/>
                <a:buAutoNum type="arabicPeriod"/>
              </a:pPr>
              <a:r>
                <a:rPr lang="ja-JP" altLang="en-US" sz="2400" dirty="0"/>
                <a:t>スケジュール</a:t>
              </a:r>
            </a:p>
          </p:txBody>
        </p:sp>
      </p:grpSp>
      <p:sp>
        <p:nvSpPr>
          <p:cNvPr id="12" name="スライド番号プレースホルダー 11"/>
          <p:cNvSpPr>
            <a:spLocks noGrp="1"/>
          </p:cNvSpPr>
          <p:nvPr>
            <p:ph type="sldNum" sz="quarter" idx="12"/>
          </p:nvPr>
        </p:nvSpPr>
        <p:spPr/>
        <p:txBody>
          <a:bodyPr/>
          <a:lstStyle/>
          <a:p>
            <a:fld id="{77BC51BC-B4E1-4696-A5AC-69017610EC25}" type="slidenum">
              <a:rPr lang="en-US" sz="1600" smtClean="0">
                <a:solidFill>
                  <a:schemeClr val="tx1"/>
                </a:solidFill>
              </a:rPr>
              <a:t>11</a:t>
            </a:fld>
            <a:endParaRPr lang="en-US" sz="1600" dirty="0">
              <a:solidFill>
                <a:schemeClr val="tx1"/>
              </a:solidFill>
            </a:endParaRPr>
          </a:p>
        </p:txBody>
      </p:sp>
      <p:grpSp>
        <p:nvGrpSpPr>
          <p:cNvPr id="2" name="グループ化 1"/>
          <p:cNvGrpSpPr/>
          <p:nvPr/>
        </p:nvGrpSpPr>
        <p:grpSpPr>
          <a:xfrm>
            <a:off x="721862" y="6031451"/>
            <a:ext cx="180000" cy="381519"/>
            <a:chOff x="721862" y="6031451"/>
            <a:chExt cx="180000" cy="381519"/>
          </a:xfrm>
        </p:grpSpPr>
        <p:cxnSp>
          <p:nvCxnSpPr>
            <p:cNvPr id="11" name="直線コネクタ 1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ドーナツ 33"/>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グループ化 29"/>
          <p:cNvGrpSpPr/>
          <p:nvPr/>
        </p:nvGrpSpPr>
        <p:grpSpPr>
          <a:xfrm>
            <a:off x="2448417" y="6010230"/>
            <a:ext cx="180000" cy="381519"/>
            <a:chOff x="721862" y="6031451"/>
            <a:chExt cx="180000" cy="381519"/>
          </a:xfrm>
        </p:grpSpPr>
        <p:cxnSp>
          <p:nvCxnSpPr>
            <p:cNvPr id="35" name="直線コネクタ 34"/>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ドーナツ 35"/>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グループ化 36"/>
          <p:cNvGrpSpPr/>
          <p:nvPr/>
        </p:nvGrpSpPr>
        <p:grpSpPr>
          <a:xfrm>
            <a:off x="4346666" y="5998656"/>
            <a:ext cx="180000" cy="381519"/>
            <a:chOff x="721862" y="6031451"/>
            <a:chExt cx="180000" cy="381519"/>
          </a:xfrm>
        </p:grpSpPr>
        <p:cxnSp>
          <p:nvCxnSpPr>
            <p:cNvPr id="38" name="直線コネクタ 37"/>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ドーナツ 38"/>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グループ化 39"/>
          <p:cNvGrpSpPr/>
          <p:nvPr/>
        </p:nvGrpSpPr>
        <p:grpSpPr>
          <a:xfrm>
            <a:off x="6187046" y="6033377"/>
            <a:ext cx="180000" cy="381519"/>
            <a:chOff x="721862" y="6031451"/>
            <a:chExt cx="180000" cy="381519"/>
          </a:xfrm>
        </p:grpSpPr>
        <p:cxnSp>
          <p:nvCxnSpPr>
            <p:cNvPr id="41" name="直線コネクタ 4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ドーナツ 41"/>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6" name="正方形/長方形 45"/>
          <p:cNvSpPr/>
          <p:nvPr/>
        </p:nvSpPr>
        <p:spPr>
          <a:xfrm>
            <a:off x="792480" y="6441615"/>
            <a:ext cx="7337778" cy="318435"/>
          </a:xfrm>
          <a:prstGeom prst="rect">
            <a:avLst/>
          </a:prstGeom>
          <a:solidFill>
            <a:srgbClr val="B1AE9F"/>
          </a:solidFill>
          <a:ln>
            <a:solidFill>
              <a:srgbClr val="B1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776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par>
                                <p:cTn id="8" presetID="1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childTnLst>
                          </p:cTn>
                        </p:par>
                        <p:par>
                          <p:cTn id="12" fill="hold">
                            <p:stCondLst>
                              <p:cond delay="500"/>
                            </p:stCondLst>
                            <p:childTnLst>
                              <p:par>
                                <p:cTn id="13" presetID="55"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strVal val="#ppt_w*0.70"/>
                                          </p:val>
                                        </p:tav>
                                        <p:tav tm="100000">
                                          <p:val>
                                            <p:strVal val="#ppt_w"/>
                                          </p:val>
                                        </p:tav>
                                      </p:tavLst>
                                    </p:anim>
                                    <p:anim calcmode="lin" valueType="num">
                                      <p:cBhvr>
                                        <p:cTn id="16" dur="500" fill="hold"/>
                                        <p:tgtEl>
                                          <p:spTgt spid="23"/>
                                        </p:tgtEl>
                                        <p:attrNameLst>
                                          <p:attrName>ppt_h</p:attrName>
                                        </p:attrNameLst>
                                      </p:cBhvr>
                                      <p:tavLst>
                                        <p:tav tm="0">
                                          <p:val>
                                            <p:strVal val="#ppt_h"/>
                                          </p:val>
                                        </p:tav>
                                        <p:tav tm="100000">
                                          <p:val>
                                            <p:strVal val="#ppt_h"/>
                                          </p:val>
                                        </p:tav>
                                      </p:tavLst>
                                    </p:anim>
                                    <p:animEffect transition="in" filter="fade">
                                      <p:cBhvr>
                                        <p:cTn id="17" dur="500"/>
                                        <p:tgtEl>
                                          <p:spTgt spid="23"/>
                                        </p:tgtEl>
                                      </p:cBhvr>
                                    </p:animEffect>
                                  </p:childTnLst>
                                </p:cTn>
                              </p:par>
                              <p:par>
                                <p:cTn id="18" presetID="12" presetClass="entr" presetSubtype="4"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p:tgtEl>
                                          <p:spTgt spid="30"/>
                                        </p:tgtEl>
                                        <p:attrNameLst>
                                          <p:attrName>ppt_y</p:attrName>
                                        </p:attrNameLst>
                                      </p:cBhvr>
                                      <p:tavLst>
                                        <p:tav tm="0">
                                          <p:val>
                                            <p:strVal val="#ppt_y+#ppt_h*1.125000"/>
                                          </p:val>
                                        </p:tav>
                                        <p:tav tm="100000">
                                          <p:val>
                                            <p:strVal val="#ppt_y"/>
                                          </p:val>
                                        </p:tav>
                                      </p:tavLst>
                                    </p:anim>
                                    <p:animEffect transition="in" filter="wipe(up)">
                                      <p:cBhvr>
                                        <p:cTn id="21" dur="500"/>
                                        <p:tgtEl>
                                          <p:spTgt spid="30"/>
                                        </p:tgtEl>
                                      </p:cBhvr>
                                    </p:animEffect>
                                  </p:childTnLst>
                                </p:cTn>
                              </p:par>
                            </p:childTnLst>
                          </p:cTn>
                        </p:par>
                        <p:par>
                          <p:cTn id="22" fill="hold">
                            <p:stCondLst>
                              <p:cond delay="1000"/>
                            </p:stCondLst>
                            <p:childTnLst>
                              <p:par>
                                <p:cTn id="23" presetID="55"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strVal val="#ppt_w*0.70"/>
                                          </p:val>
                                        </p:tav>
                                        <p:tav tm="100000">
                                          <p:val>
                                            <p:strVal val="#ppt_w"/>
                                          </p:val>
                                        </p:tav>
                                      </p:tavLst>
                                    </p:anim>
                                    <p:anim calcmode="lin" valueType="num">
                                      <p:cBhvr>
                                        <p:cTn id="26" dur="500" fill="hold"/>
                                        <p:tgtEl>
                                          <p:spTgt spid="24"/>
                                        </p:tgtEl>
                                        <p:attrNameLst>
                                          <p:attrName>ppt_h</p:attrName>
                                        </p:attrNameLst>
                                      </p:cBhvr>
                                      <p:tavLst>
                                        <p:tav tm="0">
                                          <p:val>
                                            <p:strVal val="#ppt_h"/>
                                          </p:val>
                                        </p:tav>
                                        <p:tav tm="100000">
                                          <p:val>
                                            <p:strVal val="#ppt_h"/>
                                          </p:val>
                                        </p:tav>
                                      </p:tavLst>
                                    </p:anim>
                                    <p:animEffect transition="in" filter="fade">
                                      <p:cBhvr>
                                        <p:cTn id="27" dur="500"/>
                                        <p:tgtEl>
                                          <p:spTgt spid="24"/>
                                        </p:tgtEl>
                                      </p:cBhvr>
                                    </p:animEffect>
                                  </p:childTnLst>
                                </p:cTn>
                              </p:par>
                              <p:par>
                                <p:cTn id="28" presetID="12" presetClass="entr" presetSubtype="4"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p:tgtEl>
                                          <p:spTgt spid="37"/>
                                        </p:tgtEl>
                                        <p:attrNameLst>
                                          <p:attrName>ppt_y</p:attrName>
                                        </p:attrNameLst>
                                      </p:cBhvr>
                                      <p:tavLst>
                                        <p:tav tm="0">
                                          <p:val>
                                            <p:strVal val="#ppt_y+#ppt_h*1.125000"/>
                                          </p:val>
                                        </p:tav>
                                        <p:tav tm="100000">
                                          <p:val>
                                            <p:strVal val="#ppt_y"/>
                                          </p:val>
                                        </p:tav>
                                      </p:tavLst>
                                    </p:anim>
                                    <p:animEffect transition="in" filter="wipe(up)">
                                      <p:cBhvr>
                                        <p:cTn id="31" dur="500"/>
                                        <p:tgtEl>
                                          <p:spTgt spid="37"/>
                                        </p:tgtEl>
                                      </p:cBhvr>
                                    </p:animEffect>
                                  </p:childTnLst>
                                </p:cTn>
                              </p:par>
                            </p:childTnLst>
                          </p:cTn>
                        </p:par>
                        <p:par>
                          <p:cTn id="32" fill="hold">
                            <p:stCondLst>
                              <p:cond delay="1500"/>
                            </p:stCondLst>
                            <p:childTnLst>
                              <p:par>
                                <p:cTn id="33" presetID="55"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strVal val="#ppt_w*0.70"/>
                                          </p:val>
                                        </p:tav>
                                        <p:tav tm="100000">
                                          <p:val>
                                            <p:strVal val="#ppt_w"/>
                                          </p:val>
                                        </p:tav>
                                      </p:tavLst>
                                    </p:anim>
                                    <p:anim calcmode="lin" valueType="num">
                                      <p:cBhvr>
                                        <p:cTn id="36" dur="500" fill="hold"/>
                                        <p:tgtEl>
                                          <p:spTgt spid="25"/>
                                        </p:tgtEl>
                                        <p:attrNameLst>
                                          <p:attrName>ppt_h</p:attrName>
                                        </p:attrNameLst>
                                      </p:cBhvr>
                                      <p:tavLst>
                                        <p:tav tm="0">
                                          <p:val>
                                            <p:strVal val="#ppt_h"/>
                                          </p:val>
                                        </p:tav>
                                        <p:tav tm="100000">
                                          <p:val>
                                            <p:strVal val="#ppt_h"/>
                                          </p:val>
                                        </p:tav>
                                      </p:tavLst>
                                    </p:anim>
                                    <p:animEffect transition="in" filter="fade">
                                      <p:cBhvr>
                                        <p:cTn id="37" dur="500"/>
                                        <p:tgtEl>
                                          <p:spTgt spid="25"/>
                                        </p:tgtEl>
                                      </p:cBhvr>
                                    </p:animEffect>
                                  </p:childTnLst>
                                </p:cTn>
                              </p:par>
                              <p:par>
                                <p:cTn id="38" presetID="12" presetClass="entr" presetSubtype="4"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p:tgtEl>
                                          <p:spTgt spid="40"/>
                                        </p:tgtEl>
                                        <p:attrNameLst>
                                          <p:attrName>ppt_y</p:attrName>
                                        </p:attrNameLst>
                                      </p:cBhvr>
                                      <p:tavLst>
                                        <p:tav tm="0">
                                          <p:val>
                                            <p:strVal val="#ppt_y+#ppt_h*1.125000"/>
                                          </p:val>
                                        </p:tav>
                                        <p:tav tm="100000">
                                          <p:val>
                                            <p:strVal val="#ppt_y"/>
                                          </p:val>
                                        </p:tav>
                                      </p:tavLst>
                                    </p:anim>
                                    <p:animEffect transition="in" filter="wipe(up)">
                                      <p:cBhvr>
                                        <p:cTn id="41" dur="500"/>
                                        <p:tgtEl>
                                          <p:spTgt spid="40"/>
                                        </p:tgtEl>
                                      </p:cBhvr>
                                    </p:animEffect>
                                  </p:childTnLst>
                                </p:cTn>
                              </p:par>
                            </p:childTnLst>
                          </p:cTn>
                        </p:par>
                        <p:par>
                          <p:cTn id="42" fill="hold">
                            <p:stCondLst>
                              <p:cond delay="2000"/>
                            </p:stCondLst>
                            <p:childTnLst>
                              <p:par>
                                <p:cTn id="43" presetID="55"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strVal val="#ppt_w*0.70"/>
                                          </p:val>
                                        </p:tav>
                                        <p:tav tm="100000">
                                          <p:val>
                                            <p:strVal val="#ppt_w"/>
                                          </p:val>
                                        </p:tav>
                                      </p:tavLst>
                                    </p:anim>
                                    <p:anim calcmode="lin" valueType="num">
                                      <p:cBhvr>
                                        <p:cTn id="46" dur="500" fill="hold"/>
                                        <p:tgtEl>
                                          <p:spTgt spid="26"/>
                                        </p:tgtEl>
                                        <p:attrNameLst>
                                          <p:attrName>ppt_h</p:attrName>
                                        </p:attrNameLst>
                                      </p:cBhvr>
                                      <p:tavLst>
                                        <p:tav tm="0">
                                          <p:val>
                                            <p:strVal val="#ppt_h"/>
                                          </p:val>
                                        </p:tav>
                                        <p:tav tm="100000">
                                          <p:val>
                                            <p:strVal val="#ppt_h"/>
                                          </p:val>
                                        </p:tav>
                                      </p:tavLst>
                                    </p:anim>
                                    <p:animEffect transition="in" filter="fade">
                                      <p:cBhvr>
                                        <p:cTn id="47" dur="500"/>
                                        <p:tgtEl>
                                          <p:spTgt spid="26"/>
                                        </p:tgtEl>
                                      </p:cBhvr>
                                    </p:animEffect>
                                  </p:childTnLst>
                                </p:cTn>
                              </p:par>
                              <p:par>
                                <p:cTn id="48" presetID="18" presetClass="entr" presetSubtype="9"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strips(upLeft)">
                                      <p:cBhvr>
                                        <p:cTn id="50" dur="750"/>
                                        <p:tgtEl>
                                          <p:spTgt spid="13"/>
                                        </p:tgtEl>
                                      </p:cBhvr>
                                    </p:animEffect>
                                  </p:childTnLst>
                                </p:cTn>
                              </p:par>
                            </p:childTnLst>
                          </p:cTn>
                        </p:par>
                        <p:par>
                          <p:cTn id="51" fill="hold">
                            <p:stCondLst>
                              <p:cond delay="2750"/>
                            </p:stCondLst>
                            <p:childTnLst>
                              <p:par>
                                <p:cTn id="52" presetID="14" presetClass="entr" presetSubtype="1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randombar(horizontal)">
                                      <p:cBhvr>
                                        <p:cTn id="54" dur="10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xit" presetSubtype="10" fill="hold" nodeType="clickEffect">
                                  <p:stCondLst>
                                    <p:cond delay="0"/>
                                  </p:stCondLst>
                                  <p:childTnLst>
                                    <p:animEffect transition="out" filter="randombar(horizontal)">
                                      <p:cBhvr>
                                        <p:cTn id="58" dur="750"/>
                                        <p:tgtEl>
                                          <p:spTgt spid="5"/>
                                        </p:tgtEl>
                                      </p:cBhvr>
                                    </p:animEffect>
                                    <p:set>
                                      <p:cBhvr>
                                        <p:cTn id="59" dur="1" fill="hold">
                                          <p:stCondLst>
                                            <p:cond delay="749"/>
                                          </p:stCondLst>
                                        </p:cTn>
                                        <p:tgtEl>
                                          <p:spTgt spid="5"/>
                                        </p:tgtEl>
                                        <p:attrNameLst>
                                          <p:attrName>style.visibility</p:attrName>
                                        </p:attrNameLst>
                                      </p:cBhvr>
                                      <p:to>
                                        <p:strVal val="hidden"/>
                                      </p:to>
                                    </p:set>
                                  </p:childTnLst>
                                </p:cTn>
                              </p:par>
                            </p:childTnLst>
                          </p:cTn>
                        </p:par>
                        <p:par>
                          <p:cTn id="60" fill="hold">
                            <p:stCondLst>
                              <p:cond delay="750"/>
                            </p:stCondLst>
                            <p:childTnLst>
                              <p:par>
                                <p:cTn id="61" presetID="18" presetClass="exit" presetSubtype="9" fill="hold" nodeType="afterEffect">
                                  <p:stCondLst>
                                    <p:cond delay="0"/>
                                  </p:stCondLst>
                                  <p:childTnLst>
                                    <p:animEffect transition="out" filter="strips(upLeft)">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26"/>
                                        </p:tgtEl>
                                      </p:cBhvr>
                                    </p:animEffect>
                                    <p:set>
                                      <p:cBhvr>
                                        <p:cTn id="66" dur="1" fill="hold">
                                          <p:stCondLst>
                                            <p:cond delay="249"/>
                                          </p:stCondLst>
                                        </p:cTn>
                                        <p:tgtEl>
                                          <p:spTgt spid="26"/>
                                        </p:tgtEl>
                                        <p:attrNameLst>
                                          <p:attrName>style.visibility</p:attrName>
                                        </p:attrNameLst>
                                      </p:cBhvr>
                                      <p:to>
                                        <p:strVal val="hidden"/>
                                      </p:to>
                                    </p:set>
                                  </p:childTnLst>
                                </p:cTn>
                              </p:par>
                            </p:childTnLst>
                          </p:cTn>
                        </p:par>
                        <p:par>
                          <p:cTn id="67" fill="hold">
                            <p:stCondLst>
                              <p:cond delay="1250"/>
                            </p:stCondLst>
                            <p:childTnLst>
                              <p:par>
                                <p:cTn id="68" presetID="12" presetClass="exit" presetSubtype="4" fill="hold" nodeType="afterEffect">
                                  <p:stCondLst>
                                    <p:cond delay="0"/>
                                  </p:stCondLst>
                                  <p:childTnLst>
                                    <p:anim calcmode="lin" valueType="num">
                                      <p:cBhvr additive="base">
                                        <p:cTn id="69" dur="250"/>
                                        <p:tgtEl>
                                          <p:spTgt spid="40"/>
                                        </p:tgtEl>
                                        <p:attrNameLst>
                                          <p:attrName>ppt_y</p:attrName>
                                        </p:attrNameLst>
                                      </p:cBhvr>
                                      <p:tavLst>
                                        <p:tav tm="0">
                                          <p:val>
                                            <p:strVal val="#ppt_y"/>
                                          </p:val>
                                        </p:tav>
                                        <p:tav tm="100000">
                                          <p:val>
                                            <p:strVal val="#ppt_y+#ppt_h*1.125000"/>
                                          </p:val>
                                        </p:tav>
                                      </p:tavLst>
                                    </p:anim>
                                    <p:animEffect transition="out" filter="wipe(down)">
                                      <p:cBhvr>
                                        <p:cTn id="70" dur="250"/>
                                        <p:tgtEl>
                                          <p:spTgt spid="40"/>
                                        </p:tgtEl>
                                      </p:cBhvr>
                                    </p:animEffect>
                                    <p:set>
                                      <p:cBhvr>
                                        <p:cTn id="71" dur="1" fill="hold">
                                          <p:stCondLst>
                                            <p:cond delay="249"/>
                                          </p:stCondLst>
                                        </p:cTn>
                                        <p:tgtEl>
                                          <p:spTgt spid="4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250"/>
                                        <p:tgtEl>
                                          <p:spTgt spid="24"/>
                                        </p:tgtEl>
                                      </p:cBhvr>
                                    </p:animEffect>
                                    <p:set>
                                      <p:cBhvr>
                                        <p:cTn id="74" dur="1" fill="hold">
                                          <p:stCondLst>
                                            <p:cond delay="249"/>
                                          </p:stCondLst>
                                        </p:cTn>
                                        <p:tgtEl>
                                          <p:spTgt spid="24"/>
                                        </p:tgtEl>
                                        <p:attrNameLst>
                                          <p:attrName>style.visibility</p:attrName>
                                        </p:attrNameLst>
                                      </p:cBhvr>
                                      <p:to>
                                        <p:strVal val="hidden"/>
                                      </p:to>
                                    </p:set>
                                  </p:childTnLst>
                                </p:cTn>
                              </p:par>
                            </p:childTnLst>
                          </p:cTn>
                        </p:par>
                        <p:par>
                          <p:cTn id="75" fill="hold">
                            <p:stCondLst>
                              <p:cond delay="1500"/>
                            </p:stCondLst>
                            <p:childTnLst>
                              <p:par>
                                <p:cTn id="76" presetID="12" presetClass="exit" presetSubtype="4" fill="hold" nodeType="afterEffect">
                                  <p:stCondLst>
                                    <p:cond delay="0"/>
                                  </p:stCondLst>
                                  <p:childTnLst>
                                    <p:anim calcmode="lin" valueType="num">
                                      <p:cBhvr additive="base">
                                        <p:cTn id="77" dur="250"/>
                                        <p:tgtEl>
                                          <p:spTgt spid="30"/>
                                        </p:tgtEl>
                                        <p:attrNameLst>
                                          <p:attrName>ppt_y</p:attrName>
                                        </p:attrNameLst>
                                      </p:cBhvr>
                                      <p:tavLst>
                                        <p:tav tm="0">
                                          <p:val>
                                            <p:strVal val="#ppt_y"/>
                                          </p:val>
                                        </p:tav>
                                        <p:tav tm="100000">
                                          <p:val>
                                            <p:strVal val="#ppt_y+#ppt_h*1.125000"/>
                                          </p:val>
                                        </p:tav>
                                      </p:tavLst>
                                    </p:anim>
                                    <p:animEffect transition="out" filter="wipe(down)">
                                      <p:cBhvr>
                                        <p:cTn id="78" dur="250"/>
                                        <p:tgtEl>
                                          <p:spTgt spid="30"/>
                                        </p:tgtEl>
                                      </p:cBhvr>
                                    </p:animEffect>
                                    <p:set>
                                      <p:cBhvr>
                                        <p:cTn id="79" dur="1" fill="hold">
                                          <p:stCondLst>
                                            <p:cond delay="249"/>
                                          </p:stCondLst>
                                        </p:cTn>
                                        <p:tgtEl>
                                          <p:spTgt spid="3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23"/>
                                        </p:tgtEl>
                                      </p:cBhvr>
                                    </p:animEffect>
                                    <p:set>
                                      <p:cBhvr>
                                        <p:cTn id="82" dur="1" fill="hold">
                                          <p:stCondLst>
                                            <p:cond delay="249"/>
                                          </p:stCondLst>
                                        </p:cTn>
                                        <p:tgtEl>
                                          <p:spTgt spid="23"/>
                                        </p:tgtEl>
                                        <p:attrNameLst>
                                          <p:attrName>style.visibility</p:attrName>
                                        </p:attrNameLst>
                                      </p:cBhvr>
                                      <p:to>
                                        <p:strVal val="hidden"/>
                                      </p:to>
                                    </p:set>
                                  </p:childTnLst>
                                </p:cTn>
                              </p:par>
                            </p:childTnLst>
                          </p:cTn>
                        </p:par>
                        <p:par>
                          <p:cTn id="83" fill="hold">
                            <p:stCondLst>
                              <p:cond delay="1750"/>
                            </p:stCondLst>
                            <p:childTnLst>
                              <p:par>
                                <p:cTn id="84" presetID="12" presetClass="exit" presetSubtype="4" fill="hold" nodeType="afterEffect">
                                  <p:stCondLst>
                                    <p:cond delay="0"/>
                                  </p:stCondLst>
                                  <p:childTnLst>
                                    <p:anim calcmode="lin" valueType="num">
                                      <p:cBhvr additive="base">
                                        <p:cTn id="85" dur="250"/>
                                        <p:tgtEl>
                                          <p:spTgt spid="2"/>
                                        </p:tgtEl>
                                        <p:attrNameLst>
                                          <p:attrName>ppt_y</p:attrName>
                                        </p:attrNameLst>
                                      </p:cBhvr>
                                      <p:tavLst>
                                        <p:tav tm="0">
                                          <p:val>
                                            <p:strVal val="#ppt_y"/>
                                          </p:val>
                                        </p:tav>
                                        <p:tav tm="100000">
                                          <p:val>
                                            <p:strVal val="#ppt_y+#ppt_h*1.125000"/>
                                          </p:val>
                                        </p:tav>
                                      </p:tavLst>
                                    </p:anim>
                                    <p:animEffect transition="out" filter="wipe(down)">
                                      <p:cBhvr>
                                        <p:cTn id="86" dur="250"/>
                                        <p:tgtEl>
                                          <p:spTgt spid="2"/>
                                        </p:tgtEl>
                                      </p:cBhvr>
                                    </p:animEffect>
                                    <p:set>
                                      <p:cBhvr>
                                        <p:cTn id="87" dur="1" fill="hold">
                                          <p:stCondLst>
                                            <p:cond delay="249"/>
                                          </p:stCondLst>
                                        </p:cTn>
                                        <p:tgtEl>
                                          <p:spTgt spid="2"/>
                                        </p:tgtEl>
                                        <p:attrNameLst>
                                          <p:attrName>style.visibility</p:attrName>
                                        </p:attrNameLst>
                                      </p:cBhvr>
                                      <p:to>
                                        <p:strVal val="hidden"/>
                                      </p:to>
                                    </p:set>
                                  </p:childTnLst>
                                </p:cTn>
                              </p:par>
                              <p:par>
                                <p:cTn id="88" presetID="35" presetClass="path" presetSubtype="0" accel="50000" decel="50000" fill="hold" nodeType="withEffect">
                                  <p:stCondLst>
                                    <p:cond delay="0"/>
                                  </p:stCondLst>
                                  <p:childTnLst>
                                    <p:animMotion origin="layout" path="M 5.55556E-7 3.7037E-6 L -0.39844 0.00416 " pathEditMode="relative" rAng="0" ptsTypes="AA">
                                      <p:cBhvr>
                                        <p:cTn id="89" dur="1000" fill="hold"/>
                                        <p:tgtEl>
                                          <p:spTgt spid="37"/>
                                        </p:tgtEl>
                                        <p:attrNameLst>
                                          <p:attrName>ppt_x</p:attrName>
                                          <p:attrName>ppt_y</p:attrName>
                                        </p:attrNameLst>
                                      </p:cBhvr>
                                      <p:rCtr x="-19931" y="208"/>
                                    </p:animMotion>
                                  </p:childTnLst>
                                </p:cTn>
                              </p:par>
                              <p:par>
                                <p:cTn id="90" presetID="35" presetClass="path" presetSubtype="0" accel="50000" decel="50000" fill="hold" grpId="1" nodeType="withEffect">
                                  <p:stCondLst>
                                    <p:cond delay="0"/>
                                  </p:stCondLst>
                                  <p:childTnLst>
                                    <p:animMotion origin="layout" path="M -8.33333E-7 -4.44444E-6 L -0.39496 0.00093 " pathEditMode="relative" rAng="0" ptsTypes="AA">
                                      <p:cBhvr>
                                        <p:cTn id="91" dur="1000" fill="hold"/>
                                        <p:tgtEl>
                                          <p:spTgt spid="25"/>
                                        </p:tgtEl>
                                        <p:attrNameLst>
                                          <p:attrName>ppt_x</p:attrName>
                                          <p:attrName>ppt_y</p:attrName>
                                        </p:attrNameLst>
                                      </p:cBhvr>
                                      <p:rCtr x="-19757" y="46"/>
                                    </p:animMotion>
                                  </p:childTnLst>
                                </p:cTn>
                              </p:par>
                              <p:par>
                                <p:cTn id="92" presetID="18" presetClass="exit" presetSubtype="6" fill="hold" nodeType="withEffect">
                                  <p:stCondLst>
                                    <p:cond delay="0"/>
                                  </p:stCondLst>
                                  <p:childTnLst>
                                    <p:animEffect transition="out" filter="strips(downRight)">
                                      <p:cBhvr>
                                        <p:cTn id="93" dur="1000"/>
                                        <p:tgtEl>
                                          <p:spTgt spid="7"/>
                                        </p:tgtEl>
                                      </p:cBhvr>
                                    </p:animEffect>
                                    <p:set>
                                      <p:cBhvr>
                                        <p:cTn id="9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12</a:t>
            </a:fld>
            <a:endParaRPr lang="en-US" dirty="0">
              <a:solidFill>
                <a:schemeClr val="tx1"/>
              </a:solidFill>
            </a:endParaRPr>
          </a:p>
        </p:txBody>
      </p:sp>
      <p:sp>
        <p:nvSpPr>
          <p:cNvPr id="33" name="テキスト ボックス 32"/>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34" name="直線コネクタ 33"/>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ドーナツ 34"/>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テキスト ボックス 35"/>
          <p:cNvSpPr txBox="1"/>
          <p:nvPr/>
        </p:nvSpPr>
        <p:spPr>
          <a:xfrm>
            <a:off x="255531" y="151765"/>
            <a:ext cx="2544286" cy="584775"/>
          </a:xfrm>
          <a:prstGeom prst="rect">
            <a:avLst/>
          </a:prstGeom>
          <a:noFill/>
        </p:spPr>
        <p:txBody>
          <a:bodyPr wrap="none" rtlCol="0">
            <a:spAutoFit/>
          </a:bodyPr>
          <a:lstStyle/>
          <a:p>
            <a:r>
              <a:rPr lang="en-US" altLang="ja-JP" sz="3200" dirty="0" smtClean="0"/>
              <a:t>1.PBL2</a:t>
            </a:r>
            <a:r>
              <a:rPr lang="ja-JP" altLang="en-US" sz="3200" dirty="0" smtClean="0"/>
              <a:t>の成果</a:t>
            </a:r>
            <a:endParaRPr lang="en-US" sz="3200" dirty="0"/>
          </a:p>
        </p:txBody>
      </p:sp>
      <p:grpSp>
        <p:nvGrpSpPr>
          <p:cNvPr id="4" name="グループ化 3"/>
          <p:cNvGrpSpPr/>
          <p:nvPr/>
        </p:nvGrpSpPr>
        <p:grpSpPr>
          <a:xfrm>
            <a:off x="-2042019" y="810220"/>
            <a:ext cx="10626819" cy="7270509"/>
            <a:chOff x="-2088319" y="810220"/>
            <a:chExt cx="10626819" cy="7270509"/>
          </a:xfrm>
        </p:grpSpPr>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294" t="9275" r="294" b="-6659"/>
            <a:stretch/>
          </p:blipFill>
          <p:spPr>
            <a:xfrm rot="10800000">
              <a:off x="651854" y="810220"/>
              <a:ext cx="7886646" cy="4665196"/>
            </a:xfrm>
            <a:prstGeom prst="rect">
              <a:avLst/>
            </a:prstGeom>
          </p:spPr>
        </p:pic>
        <p:sp>
          <p:nvSpPr>
            <p:cNvPr id="62" name="円/楕円 61"/>
            <p:cNvSpPr/>
            <p:nvPr/>
          </p:nvSpPr>
          <p:spPr>
            <a:xfrm>
              <a:off x="3878290" y="1961440"/>
              <a:ext cx="1591927" cy="1087031"/>
            </a:xfrm>
            <a:prstGeom prst="ellipse">
              <a:avLst/>
            </a:prstGeom>
            <a:solidFill>
              <a:schemeClr val="accent1">
                <a:alpha val="0"/>
              </a:schemeClr>
            </a:solidFill>
            <a:ln w="3175">
              <a:solidFill>
                <a:schemeClr val="accent4">
                  <a:lumMod val="40000"/>
                  <a:lumOff val="60000"/>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 name="円弧 4"/>
            <p:cNvSpPr/>
            <p:nvPr/>
          </p:nvSpPr>
          <p:spPr>
            <a:xfrm rot="1421448">
              <a:off x="1693575" y="1316970"/>
              <a:ext cx="6721902" cy="5169878"/>
            </a:xfrm>
            <a:prstGeom prst="arc">
              <a:avLst>
                <a:gd name="adj1" fmla="val 15248221"/>
                <a:gd name="adj2" fmla="val 20550585"/>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円弧 36"/>
            <p:cNvSpPr/>
            <p:nvPr/>
          </p:nvSpPr>
          <p:spPr>
            <a:xfrm rot="1533936">
              <a:off x="-2088319" y="2018840"/>
              <a:ext cx="9464216" cy="6061889"/>
            </a:xfrm>
            <a:prstGeom prst="arc">
              <a:avLst>
                <a:gd name="adj1" fmla="val 13708251"/>
                <a:gd name="adj2" fmla="val 20274911"/>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円/楕円 5"/>
            <p:cNvSpPr/>
            <p:nvPr/>
          </p:nvSpPr>
          <p:spPr>
            <a:xfrm>
              <a:off x="7618679" y="2608393"/>
              <a:ext cx="684000" cy="684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円/楕円 37"/>
            <p:cNvSpPr/>
            <p:nvPr/>
          </p:nvSpPr>
          <p:spPr>
            <a:xfrm>
              <a:off x="4147472" y="2122393"/>
              <a:ext cx="864000" cy="828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テキスト ボックス 7"/>
            <p:cNvSpPr txBox="1"/>
            <p:nvPr/>
          </p:nvSpPr>
          <p:spPr>
            <a:xfrm>
              <a:off x="4170622" y="2304152"/>
              <a:ext cx="806631" cy="400110"/>
            </a:xfrm>
            <a:prstGeom prst="rect">
              <a:avLst/>
            </a:prstGeom>
            <a:noFill/>
          </p:spPr>
          <p:txBody>
            <a:bodyPr wrap="none" rtlCol="0">
              <a:spAutoFit/>
            </a:bodyPr>
            <a:lstStyle/>
            <a:p>
              <a:r>
                <a:rPr lang="en-US" sz="2000" b="1" dirty="0" smtClean="0">
                  <a:solidFill>
                    <a:schemeClr val="bg1"/>
                  </a:solidFill>
                </a:rPr>
                <a:t>Doing</a:t>
              </a:r>
              <a:endParaRPr lang="en-US" sz="2000" b="1" dirty="0">
                <a:solidFill>
                  <a:schemeClr val="bg1"/>
                </a:solidFill>
              </a:endParaRPr>
            </a:p>
          </p:txBody>
        </p:sp>
        <p:sp>
          <p:nvSpPr>
            <p:cNvPr id="39" name="テキスト ボックス 38"/>
            <p:cNvSpPr txBox="1"/>
            <p:nvPr/>
          </p:nvSpPr>
          <p:spPr>
            <a:xfrm>
              <a:off x="7628957" y="2765727"/>
              <a:ext cx="701731" cy="369332"/>
            </a:xfrm>
            <a:prstGeom prst="rect">
              <a:avLst/>
            </a:prstGeom>
            <a:noFill/>
          </p:spPr>
          <p:txBody>
            <a:bodyPr wrap="none" rtlCol="0">
              <a:spAutoFit/>
            </a:bodyPr>
            <a:lstStyle/>
            <a:p>
              <a:r>
                <a:rPr lang="en-US" b="1" dirty="0" smtClean="0">
                  <a:solidFill>
                    <a:schemeClr val="bg1"/>
                  </a:solidFill>
                </a:rPr>
                <a:t>To do</a:t>
              </a:r>
              <a:endParaRPr lang="en-US" b="1" dirty="0">
                <a:solidFill>
                  <a:schemeClr val="bg1"/>
                </a:solidFill>
              </a:endParaRPr>
            </a:p>
          </p:txBody>
        </p:sp>
        <p:pic>
          <p:nvPicPr>
            <p:cNvPr id="9" name="図 8"/>
            <p:cNvPicPr>
              <a:picLocks noChangeAspect="1"/>
            </p:cNvPicPr>
            <p:nvPr/>
          </p:nvPicPr>
          <p:blipFill>
            <a:blip r:embed="rId4">
              <a:duotone>
                <a:schemeClr val="accent1">
                  <a:shade val="45000"/>
                  <a:satMod val="135000"/>
                </a:schemeClr>
                <a:prstClr val="white"/>
              </a:duotone>
              <a:lum bright="9000" contrast="50000"/>
            </a:blip>
            <a:stretch>
              <a:fillRect/>
            </a:stretch>
          </p:blipFill>
          <p:spPr>
            <a:xfrm rot="5400000">
              <a:off x="668478" y="3699341"/>
              <a:ext cx="1745581" cy="1778830"/>
            </a:xfrm>
            <a:prstGeom prst="rect">
              <a:avLst/>
            </a:prstGeom>
          </p:spPr>
        </p:pic>
        <p:sp>
          <p:nvSpPr>
            <p:cNvPr id="41" name="テキスト ボックス 40"/>
            <p:cNvSpPr txBox="1"/>
            <p:nvPr/>
          </p:nvSpPr>
          <p:spPr>
            <a:xfrm>
              <a:off x="811862" y="4622886"/>
              <a:ext cx="1090363" cy="584775"/>
            </a:xfrm>
            <a:prstGeom prst="rect">
              <a:avLst/>
            </a:prstGeom>
            <a:noFill/>
          </p:spPr>
          <p:txBody>
            <a:bodyPr wrap="none" rtlCol="0">
              <a:spAutoFit/>
            </a:bodyPr>
            <a:lstStyle/>
            <a:p>
              <a:r>
                <a:rPr lang="en-US" altLang="zh-CN" sz="3200" b="1" dirty="0">
                  <a:solidFill>
                    <a:schemeClr val="bg1"/>
                  </a:solidFill>
                </a:rPr>
                <a:t>Done</a:t>
              </a:r>
              <a:endParaRPr lang="en-US" sz="3200" b="1" dirty="0">
                <a:solidFill>
                  <a:schemeClr val="bg1"/>
                </a:solidFill>
              </a:endParaRPr>
            </a:p>
          </p:txBody>
        </p:sp>
        <p:sp>
          <p:nvSpPr>
            <p:cNvPr id="12" name="テキスト ボックス 11"/>
            <p:cNvSpPr txBox="1"/>
            <p:nvPr/>
          </p:nvSpPr>
          <p:spPr>
            <a:xfrm>
              <a:off x="1296014" y="2385312"/>
              <a:ext cx="1107996" cy="369332"/>
            </a:xfrm>
            <a:prstGeom prst="rect">
              <a:avLst/>
            </a:prstGeom>
            <a:noFill/>
          </p:spPr>
          <p:txBody>
            <a:bodyPr wrap="none" rtlCol="0">
              <a:spAutoFit/>
            </a:bodyPr>
            <a:lstStyle/>
            <a:p>
              <a:r>
                <a:rPr lang="ja-JP" altLang="en-US" dirty="0" smtClean="0">
                  <a:solidFill>
                    <a:schemeClr val="bg1"/>
                  </a:solidFill>
                </a:rPr>
                <a:t>要求分析</a:t>
              </a:r>
              <a:endParaRPr lang="en-US" dirty="0">
                <a:solidFill>
                  <a:schemeClr val="bg1"/>
                </a:solidFill>
              </a:endParaRPr>
            </a:p>
          </p:txBody>
        </p:sp>
        <p:sp>
          <p:nvSpPr>
            <p:cNvPr id="42" name="テキスト ボックス 41"/>
            <p:cNvSpPr txBox="1"/>
            <p:nvPr/>
          </p:nvSpPr>
          <p:spPr>
            <a:xfrm>
              <a:off x="2420970" y="2711619"/>
              <a:ext cx="1338828" cy="369332"/>
            </a:xfrm>
            <a:prstGeom prst="rect">
              <a:avLst/>
            </a:prstGeom>
            <a:noFill/>
          </p:spPr>
          <p:txBody>
            <a:bodyPr wrap="none" rtlCol="0">
              <a:spAutoFit/>
            </a:bodyPr>
            <a:lstStyle/>
            <a:p>
              <a:r>
                <a:rPr lang="ja-JP" altLang="en-US" dirty="0">
                  <a:solidFill>
                    <a:schemeClr val="bg1"/>
                  </a:solidFill>
                </a:rPr>
                <a:t>目標の明確</a:t>
              </a:r>
            </a:p>
          </p:txBody>
        </p:sp>
        <p:sp>
          <p:nvSpPr>
            <p:cNvPr id="43" name="テキスト ボックス 42"/>
            <p:cNvSpPr txBox="1"/>
            <p:nvPr/>
          </p:nvSpPr>
          <p:spPr>
            <a:xfrm>
              <a:off x="1752861" y="3097664"/>
              <a:ext cx="1107996" cy="369332"/>
            </a:xfrm>
            <a:prstGeom prst="rect">
              <a:avLst/>
            </a:prstGeom>
            <a:noFill/>
          </p:spPr>
          <p:txBody>
            <a:bodyPr wrap="none" rtlCol="0">
              <a:spAutoFit/>
            </a:bodyPr>
            <a:lstStyle/>
            <a:p>
              <a:r>
                <a:rPr lang="ja-JP" altLang="en-US" dirty="0">
                  <a:solidFill>
                    <a:schemeClr val="bg1"/>
                  </a:solidFill>
                </a:rPr>
                <a:t>体制確立</a:t>
              </a:r>
            </a:p>
          </p:txBody>
        </p:sp>
        <p:sp>
          <p:nvSpPr>
            <p:cNvPr id="44" name="テキスト ボックス 43"/>
            <p:cNvSpPr txBox="1"/>
            <p:nvPr/>
          </p:nvSpPr>
          <p:spPr>
            <a:xfrm>
              <a:off x="3731510" y="3661940"/>
              <a:ext cx="1970411" cy="369332"/>
            </a:xfrm>
            <a:prstGeom prst="rect">
              <a:avLst/>
            </a:prstGeom>
            <a:noFill/>
          </p:spPr>
          <p:txBody>
            <a:bodyPr wrap="none" rtlCol="0">
              <a:spAutoFit/>
            </a:bodyPr>
            <a:lstStyle/>
            <a:p>
              <a:r>
                <a:rPr lang="ja-JP" altLang="en-US" dirty="0" smtClean="0">
                  <a:solidFill>
                    <a:schemeClr val="bg1"/>
                  </a:solidFill>
                </a:rPr>
                <a:t>センサー特徴</a:t>
              </a:r>
              <a:r>
                <a:rPr lang="ja-JP" altLang="en-US" dirty="0">
                  <a:solidFill>
                    <a:schemeClr val="bg1"/>
                  </a:solidFill>
                </a:rPr>
                <a:t>分析</a:t>
              </a:r>
            </a:p>
          </p:txBody>
        </p:sp>
        <p:sp>
          <p:nvSpPr>
            <p:cNvPr id="45" name="テキスト ボックス 44"/>
            <p:cNvSpPr txBox="1"/>
            <p:nvPr/>
          </p:nvSpPr>
          <p:spPr>
            <a:xfrm>
              <a:off x="4165018" y="4131931"/>
              <a:ext cx="1265090" cy="369332"/>
            </a:xfrm>
            <a:prstGeom prst="rect">
              <a:avLst/>
            </a:prstGeom>
            <a:noFill/>
          </p:spPr>
          <p:txBody>
            <a:bodyPr wrap="none" rtlCol="0">
              <a:spAutoFit/>
            </a:bodyPr>
            <a:lstStyle/>
            <a:p>
              <a:r>
                <a:rPr lang="ja-JP" altLang="en-US" dirty="0">
                  <a:solidFill>
                    <a:schemeClr val="bg1"/>
                  </a:solidFill>
                </a:rPr>
                <a:t>データ取得</a:t>
              </a:r>
              <a:endParaRPr lang="en-US" dirty="0">
                <a:solidFill>
                  <a:schemeClr val="bg1"/>
                </a:solidFill>
              </a:endParaRPr>
            </a:p>
          </p:txBody>
        </p:sp>
        <p:sp>
          <p:nvSpPr>
            <p:cNvPr id="46" name="テキスト ボックス 45"/>
            <p:cNvSpPr txBox="1"/>
            <p:nvPr/>
          </p:nvSpPr>
          <p:spPr>
            <a:xfrm>
              <a:off x="3219580" y="4545941"/>
              <a:ext cx="1677062" cy="369332"/>
            </a:xfrm>
            <a:prstGeom prst="rect">
              <a:avLst/>
            </a:prstGeom>
            <a:noFill/>
          </p:spPr>
          <p:txBody>
            <a:bodyPr wrap="none" rtlCol="0">
              <a:spAutoFit/>
            </a:bodyPr>
            <a:lstStyle/>
            <a:p>
              <a:r>
                <a:rPr lang="ja-JP" altLang="en-US" dirty="0" smtClean="0">
                  <a:solidFill>
                    <a:schemeClr val="bg1"/>
                  </a:solidFill>
                </a:rPr>
                <a:t>コントロール</a:t>
              </a:r>
              <a:r>
                <a:rPr lang="en-US" altLang="ja-JP" dirty="0" smtClean="0">
                  <a:solidFill>
                    <a:schemeClr val="bg1"/>
                  </a:solidFill>
                </a:rPr>
                <a:t>API</a:t>
              </a:r>
              <a:endParaRPr lang="ja-JP" altLang="en-US" dirty="0">
                <a:solidFill>
                  <a:schemeClr val="bg1"/>
                </a:solidFill>
              </a:endParaRPr>
            </a:p>
          </p:txBody>
        </p:sp>
        <p:sp>
          <p:nvSpPr>
            <p:cNvPr id="13" name="円/楕円 12"/>
            <p:cNvSpPr/>
            <p:nvPr/>
          </p:nvSpPr>
          <p:spPr>
            <a:xfrm>
              <a:off x="937098" y="2405727"/>
              <a:ext cx="360000" cy="36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円/楕円 47"/>
            <p:cNvSpPr/>
            <p:nvPr/>
          </p:nvSpPr>
          <p:spPr>
            <a:xfrm>
              <a:off x="2190406" y="2767045"/>
              <a:ext cx="216000" cy="216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円/楕円 48"/>
            <p:cNvSpPr/>
            <p:nvPr/>
          </p:nvSpPr>
          <p:spPr>
            <a:xfrm>
              <a:off x="1606198" y="3171869"/>
              <a:ext cx="14400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円/楕円 49"/>
            <p:cNvSpPr/>
            <p:nvPr/>
          </p:nvSpPr>
          <p:spPr>
            <a:xfrm>
              <a:off x="3459814" y="3712590"/>
              <a:ext cx="252000" cy="252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円/楕円 50"/>
            <p:cNvSpPr/>
            <p:nvPr/>
          </p:nvSpPr>
          <p:spPr>
            <a:xfrm>
              <a:off x="3775284" y="4109245"/>
              <a:ext cx="396000" cy="396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円/楕円 51"/>
            <p:cNvSpPr/>
            <p:nvPr/>
          </p:nvSpPr>
          <p:spPr>
            <a:xfrm>
              <a:off x="2997999" y="4619525"/>
              <a:ext cx="180000" cy="180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円/楕円 53"/>
            <p:cNvSpPr/>
            <p:nvPr/>
          </p:nvSpPr>
          <p:spPr>
            <a:xfrm>
              <a:off x="5480707" y="2569777"/>
              <a:ext cx="108000" cy="108000"/>
            </a:xfrm>
            <a:prstGeom prst="ellipse">
              <a:avLst/>
            </a:prstGeom>
            <a:solidFill>
              <a:schemeClr val="bg1"/>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テキスト ボックス 54"/>
            <p:cNvSpPr txBox="1"/>
            <p:nvPr/>
          </p:nvSpPr>
          <p:spPr>
            <a:xfrm>
              <a:off x="5609687" y="2418934"/>
              <a:ext cx="1569660" cy="646331"/>
            </a:xfrm>
            <a:prstGeom prst="rect">
              <a:avLst/>
            </a:prstGeom>
            <a:noFill/>
          </p:spPr>
          <p:txBody>
            <a:bodyPr wrap="none" rtlCol="0">
              <a:spAutoFit/>
            </a:bodyPr>
            <a:lstStyle/>
            <a:p>
              <a:r>
                <a:rPr lang="ja-JP" altLang="en-US" dirty="0" smtClean="0">
                  <a:solidFill>
                    <a:schemeClr val="bg1"/>
                  </a:solidFill>
                </a:rPr>
                <a:t>データ処理</a:t>
              </a:r>
              <a:endParaRPr lang="en-US" altLang="ja-JP" dirty="0" smtClean="0">
                <a:solidFill>
                  <a:schemeClr val="bg1"/>
                </a:solidFill>
              </a:endParaRPr>
            </a:p>
            <a:p>
              <a:r>
                <a:rPr lang="zh-CN" altLang="en-US" dirty="0" smtClean="0">
                  <a:solidFill>
                    <a:schemeClr val="bg1"/>
                  </a:solidFill>
                </a:rPr>
                <a:t>（</a:t>
              </a:r>
              <a:r>
                <a:rPr lang="ja-JP" altLang="en-US" dirty="0" smtClean="0">
                  <a:solidFill>
                    <a:schemeClr val="bg1"/>
                  </a:solidFill>
                </a:rPr>
                <a:t>機能実現</a:t>
              </a:r>
              <a:r>
                <a:rPr lang="zh-CN" altLang="en-US" dirty="0" smtClean="0">
                  <a:solidFill>
                    <a:schemeClr val="bg1"/>
                  </a:solidFill>
                </a:rPr>
                <a:t>）</a:t>
              </a:r>
              <a:endParaRPr lang="en-US" dirty="0">
                <a:solidFill>
                  <a:schemeClr val="bg1"/>
                </a:solidFill>
              </a:endParaRPr>
            </a:p>
          </p:txBody>
        </p:sp>
        <p:sp>
          <p:nvSpPr>
            <p:cNvPr id="56" name="円/楕円 55"/>
            <p:cNvSpPr/>
            <p:nvPr/>
          </p:nvSpPr>
          <p:spPr>
            <a:xfrm>
              <a:off x="6442059" y="3310427"/>
              <a:ext cx="252000" cy="252000"/>
            </a:xfrm>
            <a:prstGeom prst="ellipse">
              <a:avLst/>
            </a:prstGeom>
            <a:solidFill>
              <a:schemeClr val="bg1"/>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テキスト ボックス 56"/>
            <p:cNvSpPr txBox="1"/>
            <p:nvPr/>
          </p:nvSpPr>
          <p:spPr>
            <a:xfrm>
              <a:off x="6707405" y="3248162"/>
              <a:ext cx="646331" cy="369332"/>
            </a:xfrm>
            <a:prstGeom prst="rect">
              <a:avLst/>
            </a:prstGeom>
            <a:noFill/>
          </p:spPr>
          <p:txBody>
            <a:bodyPr wrap="none" rtlCol="0">
              <a:spAutoFit/>
            </a:bodyPr>
            <a:lstStyle/>
            <a:p>
              <a:r>
                <a:rPr lang="ja-JP" altLang="en-US" dirty="0" smtClean="0">
                  <a:solidFill>
                    <a:schemeClr val="bg1"/>
                  </a:solidFill>
                </a:rPr>
                <a:t>通信</a:t>
              </a:r>
              <a:endParaRPr lang="en-US" dirty="0">
                <a:solidFill>
                  <a:schemeClr val="bg1"/>
                </a:solidFill>
              </a:endParaRPr>
            </a:p>
          </p:txBody>
        </p:sp>
        <p:sp>
          <p:nvSpPr>
            <p:cNvPr id="58" name="円/楕円 57"/>
            <p:cNvSpPr/>
            <p:nvPr/>
          </p:nvSpPr>
          <p:spPr>
            <a:xfrm>
              <a:off x="6734537" y="1595018"/>
              <a:ext cx="108000" cy="108000"/>
            </a:xfrm>
            <a:prstGeom prst="ellipse">
              <a:avLst/>
            </a:prstGeom>
            <a:solidFill>
              <a:schemeClr val="bg1"/>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テキスト ボックス 58"/>
            <p:cNvSpPr txBox="1"/>
            <p:nvPr/>
          </p:nvSpPr>
          <p:spPr>
            <a:xfrm>
              <a:off x="6911632" y="1431709"/>
              <a:ext cx="1107996" cy="369332"/>
            </a:xfrm>
            <a:prstGeom prst="rect">
              <a:avLst/>
            </a:prstGeom>
            <a:noFill/>
          </p:spPr>
          <p:txBody>
            <a:bodyPr wrap="none" rtlCol="0">
              <a:spAutoFit/>
            </a:bodyPr>
            <a:lstStyle/>
            <a:p>
              <a:r>
                <a:rPr lang="ja-JP" altLang="en-US" dirty="0" smtClean="0">
                  <a:solidFill>
                    <a:schemeClr val="bg1"/>
                  </a:solidFill>
                </a:rPr>
                <a:t>誤差削減</a:t>
              </a:r>
              <a:endParaRPr lang="en-US" dirty="0">
                <a:solidFill>
                  <a:schemeClr val="bg1"/>
                </a:solidFill>
              </a:endParaRPr>
            </a:p>
          </p:txBody>
        </p:sp>
        <p:sp>
          <p:nvSpPr>
            <p:cNvPr id="60" name="円/楕円 59"/>
            <p:cNvSpPr/>
            <p:nvPr/>
          </p:nvSpPr>
          <p:spPr>
            <a:xfrm>
              <a:off x="4933744" y="1934417"/>
              <a:ext cx="180000" cy="180000"/>
            </a:xfrm>
            <a:prstGeom prst="ellipse">
              <a:avLst/>
            </a:prstGeom>
            <a:solidFill>
              <a:schemeClr val="bg1"/>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テキスト ボックス 60"/>
            <p:cNvSpPr txBox="1"/>
            <p:nvPr/>
          </p:nvSpPr>
          <p:spPr>
            <a:xfrm>
              <a:off x="5088124" y="1791774"/>
              <a:ext cx="1107996" cy="369332"/>
            </a:xfrm>
            <a:prstGeom prst="rect">
              <a:avLst/>
            </a:prstGeom>
            <a:noFill/>
          </p:spPr>
          <p:txBody>
            <a:bodyPr wrap="none" rtlCol="0">
              <a:spAutoFit/>
            </a:bodyPr>
            <a:lstStyle/>
            <a:p>
              <a:r>
                <a:rPr lang="ja-JP" altLang="en-US" dirty="0" smtClean="0">
                  <a:solidFill>
                    <a:schemeClr val="bg1"/>
                  </a:solidFill>
                </a:rPr>
                <a:t>姿勢</a:t>
              </a:r>
              <a:r>
                <a:rPr lang="ja-JP" altLang="en-US" dirty="0">
                  <a:solidFill>
                    <a:schemeClr val="bg1"/>
                  </a:solidFill>
                </a:rPr>
                <a:t>出力</a:t>
              </a:r>
              <a:endParaRPr lang="en-US" altLang="zh-TW" dirty="0">
                <a:solidFill>
                  <a:schemeClr val="bg1"/>
                </a:solidFill>
              </a:endParaRPr>
            </a:p>
          </p:txBody>
        </p:sp>
        <p:sp>
          <p:nvSpPr>
            <p:cNvPr id="40" name="円/楕円 39"/>
            <p:cNvSpPr/>
            <p:nvPr/>
          </p:nvSpPr>
          <p:spPr>
            <a:xfrm>
              <a:off x="7341001" y="2551281"/>
              <a:ext cx="1140292" cy="915716"/>
            </a:xfrm>
            <a:prstGeom prst="ellipse">
              <a:avLst/>
            </a:prstGeom>
            <a:solidFill>
              <a:schemeClr val="accent1">
                <a:alpha val="0"/>
              </a:schemeClr>
            </a:solidFill>
            <a:ln w="3175">
              <a:solidFill>
                <a:schemeClr val="accent4">
                  <a:lumMod val="40000"/>
                  <a:lumOff val="60000"/>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円/楕円 46"/>
            <p:cNvSpPr/>
            <p:nvPr/>
          </p:nvSpPr>
          <p:spPr>
            <a:xfrm>
              <a:off x="8319497" y="3210458"/>
              <a:ext cx="108000" cy="108000"/>
            </a:xfrm>
            <a:prstGeom prst="ellipse">
              <a:avLst/>
            </a:prstGeom>
            <a:solidFill>
              <a:schemeClr val="bg1"/>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角丸四角形 6"/>
          <p:cNvSpPr/>
          <p:nvPr/>
        </p:nvSpPr>
        <p:spPr>
          <a:xfrm>
            <a:off x="1061118" y="3923838"/>
            <a:ext cx="2901722" cy="1008148"/>
          </a:xfrm>
          <a:prstGeom prst="roundRect">
            <a:avLst/>
          </a:prstGeom>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r>
              <a:rPr lang="ja-JP" altLang="en-US" dirty="0" smtClean="0"/>
              <a:t>１、誤差が残った</a:t>
            </a:r>
            <a:endParaRPr lang="en-US" altLang="ja-JP" dirty="0" smtClean="0"/>
          </a:p>
          <a:p>
            <a:r>
              <a:rPr lang="ja-JP" altLang="en-US" dirty="0" smtClean="0"/>
              <a:t>　　カーソル制御　　</a:t>
            </a:r>
            <a:r>
              <a:rPr lang="ja-JP" altLang="en-US" b="1" dirty="0" smtClean="0"/>
              <a:t>（済み）</a:t>
            </a:r>
            <a:endParaRPr lang="en-US" altLang="ja-JP" b="1" dirty="0" smtClean="0"/>
          </a:p>
          <a:p>
            <a:r>
              <a:rPr lang="ja-JP" altLang="en-US" dirty="0" smtClean="0"/>
              <a:t>２、ページ送り</a:t>
            </a:r>
            <a:endParaRPr lang="zh-CN" altLang="en-US" dirty="0"/>
          </a:p>
        </p:txBody>
      </p:sp>
    </p:spTree>
    <p:extLst>
      <p:ext uri="{BB962C8B-B14F-4D97-AF65-F5344CB8AC3E}">
        <p14:creationId xmlns:p14="http://schemas.microsoft.com/office/powerpoint/2010/main" val="364436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6"/>
                                        </p:tgtEl>
                                      </p:cBhvr>
                                    </p:animEffect>
                                    <p:set>
                                      <p:cBhvr>
                                        <p:cTn id="21" dur="1" fill="hold">
                                          <p:stCondLst>
                                            <p:cond delay="499"/>
                                          </p:stCondLst>
                                        </p:cTn>
                                        <p:tgtEl>
                                          <p:spTgt spid="3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7" grpId="0" animBg="1"/>
      <p:bldP spid="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12154"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13</a:t>
            </a:fld>
            <a:endParaRPr lang="en-US" dirty="0">
              <a:solidFill>
                <a:schemeClr val="tx1"/>
              </a:solidFill>
            </a:endParaRPr>
          </a:p>
        </p:txBody>
      </p:sp>
      <p:sp>
        <p:nvSpPr>
          <p:cNvPr id="33" name="テキスト ボックス 32"/>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34" name="直線コネクタ 33"/>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ドーナツ 34"/>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テキスト ボックス 38"/>
          <p:cNvSpPr txBox="1"/>
          <p:nvPr/>
        </p:nvSpPr>
        <p:spPr>
          <a:xfrm>
            <a:off x="255531" y="151765"/>
            <a:ext cx="2544286" cy="584775"/>
          </a:xfrm>
          <a:prstGeom prst="rect">
            <a:avLst/>
          </a:prstGeom>
          <a:noFill/>
        </p:spPr>
        <p:txBody>
          <a:bodyPr wrap="none" rtlCol="0">
            <a:spAutoFit/>
          </a:bodyPr>
          <a:lstStyle/>
          <a:p>
            <a:r>
              <a:rPr lang="en-US" altLang="ja-JP" sz="3200" dirty="0" smtClean="0"/>
              <a:t>2.PBL3</a:t>
            </a:r>
            <a:r>
              <a:rPr lang="ja-JP" altLang="en-US" sz="3200" dirty="0" smtClean="0"/>
              <a:t>の目標</a:t>
            </a:r>
            <a:endParaRPr lang="en-US" sz="3200" dirty="0"/>
          </a:p>
        </p:txBody>
      </p:sp>
      <p:grpSp>
        <p:nvGrpSpPr>
          <p:cNvPr id="12" name="グループ化 11"/>
          <p:cNvGrpSpPr/>
          <p:nvPr/>
        </p:nvGrpSpPr>
        <p:grpSpPr>
          <a:xfrm>
            <a:off x="1130300" y="1095527"/>
            <a:ext cx="7184662" cy="4321684"/>
            <a:chOff x="901862" y="981499"/>
            <a:chExt cx="7485926" cy="4895002"/>
          </a:xfrm>
        </p:grpSpPr>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862" y="981499"/>
              <a:ext cx="7485926" cy="4895002"/>
            </a:xfrm>
            <a:prstGeom prst="rect">
              <a:avLst/>
            </a:prstGeom>
          </p:spPr>
        </p:pic>
        <p:sp>
          <p:nvSpPr>
            <p:cNvPr id="14" name="テキスト ボックス 2"/>
            <p:cNvSpPr txBox="1"/>
            <p:nvPr/>
          </p:nvSpPr>
          <p:spPr>
            <a:xfrm>
              <a:off x="2718083" y="1518652"/>
              <a:ext cx="1475084" cy="38738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t>カーソル制御</a:t>
              </a:r>
            </a:p>
          </p:txBody>
        </p:sp>
        <p:sp>
          <p:nvSpPr>
            <p:cNvPr id="15" name="テキスト ボックス 4"/>
            <p:cNvSpPr txBox="1"/>
            <p:nvPr/>
          </p:nvSpPr>
          <p:spPr>
            <a:xfrm>
              <a:off x="6205372" y="3165532"/>
              <a:ext cx="1345240" cy="38738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t>コメント</a:t>
              </a:r>
              <a:r>
                <a:rPr lang="ja-JP" altLang="en-US" b="1" dirty="0" smtClean="0"/>
                <a:t>入力</a:t>
              </a:r>
              <a:endParaRPr lang="ja-JP" altLang="en-US" b="1" dirty="0"/>
            </a:p>
          </p:txBody>
        </p:sp>
        <p:sp>
          <p:nvSpPr>
            <p:cNvPr id="16" name="テキスト ボックス 8"/>
            <p:cNvSpPr txBox="1"/>
            <p:nvPr/>
          </p:nvSpPr>
          <p:spPr>
            <a:xfrm>
              <a:off x="2289069" y="4450359"/>
              <a:ext cx="1547218" cy="38738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ja-JP" altLang="en-US" b="1" dirty="0"/>
                <a:t>部分的な拡大</a:t>
              </a:r>
            </a:p>
          </p:txBody>
        </p:sp>
        <p:cxnSp>
          <p:nvCxnSpPr>
            <p:cNvPr id="17" name="直線コネクタ 16"/>
            <p:cNvCxnSpPr/>
            <p:nvPr/>
          </p:nvCxnSpPr>
          <p:spPr>
            <a:xfrm>
              <a:off x="2339775" y="4867625"/>
              <a:ext cx="14097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2864419" y="1898223"/>
              <a:ext cx="1209004" cy="78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6133593" y="3575540"/>
              <a:ext cx="1548000"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045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360"/>
                                          </p:val>
                                        </p:tav>
                                        <p:tav tm="100000">
                                          <p:val>
                                            <p:fltVal val="0"/>
                                          </p:val>
                                        </p:tav>
                                      </p:tavLst>
                                    </p:anim>
                                    <p:animEffect transition="in" filter="fade">
                                      <p:cBhvr>
                                        <p:cTn id="14" dur="1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スライド番号プレースホルダー 2"/>
          <p:cNvSpPr>
            <a:spLocks noGrp="1"/>
          </p:cNvSpPr>
          <p:nvPr>
            <p:ph type="sldNum" sz="quarter" idx="12"/>
          </p:nvPr>
        </p:nvSpPr>
        <p:spPr/>
        <p:txBody>
          <a:bodyPr/>
          <a:lstStyle/>
          <a:p>
            <a:fld id="{77BC51BC-B4E1-4696-A5AC-69017610EC25}" type="slidenum">
              <a:rPr lang="en-US" smtClean="0"/>
              <a:t>14</a:t>
            </a:fld>
            <a:endParaRPr lang="en-US"/>
          </a:p>
        </p:txBody>
      </p:sp>
      <p:sp>
        <p:nvSpPr>
          <p:cNvPr id="90" name="テキスト ボックス 89"/>
          <p:cNvSpPr txBox="1"/>
          <p:nvPr/>
        </p:nvSpPr>
        <p:spPr>
          <a:xfrm>
            <a:off x="255531" y="151765"/>
            <a:ext cx="2755883" cy="584775"/>
          </a:xfrm>
          <a:prstGeom prst="rect">
            <a:avLst/>
          </a:prstGeom>
          <a:noFill/>
        </p:spPr>
        <p:txBody>
          <a:bodyPr wrap="none" rtlCol="0">
            <a:spAutoFit/>
          </a:bodyPr>
          <a:lstStyle/>
          <a:p>
            <a:r>
              <a:rPr lang="en-US" altLang="ja-JP" sz="3200" dirty="0"/>
              <a:t>3</a:t>
            </a:r>
            <a:r>
              <a:rPr lang="en-US" altLang="ja-JP" sz="3200" dirty="0" smtClean="0"/>
              <a:t>.</a:t>
            </a:r>
            <a:r>
              <a:rPr lang="ja-JP" altLang="en-US" sz="3200" dirty="0"/>
              <a:t>スケジュール</a:t>
            </a:r>
            <a:endParaRPr lang="en-US" sz="3200" dirty="0"/>
          </a:p>
        </p:txBody>
      </p:sp>
      <p:grpSp>
        <p:nvGrpSpPr>
          <p:cNvPr id="4" name="グループ化 3"/>
          <p:cNvGrpSpPr/>
          <p:nvPr/>
        </p:nvGrpSpPr>
        <p:grpSpPr>
          <a:xfrm>
            <a:off x="683337" y="1078494"/>
            <a:ext cx="7948918" cy="4453723"/>
            <a:chOff x="683337" y="1078494"/>
            <a:chExt cx="7948918" cy="4453723"/>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37" y="1078494"/>
              <a:ext cx="7732140" cy="4413660"/>
            </a:xfrm>
            <a:prstGeom prst="rect">
              <a:avLst/>
            </a:prstGeom>
          </p:spPr>
        </p:pic>
        <p:sp>
          <p:nvSpPr>
            <p:cNvPr id="28" name="正方形/長方形 27"/>
            <p:cNvSpPr/>
            <p:nvPr/>
          </p:nvSpPr>
          <p:spPr>
            <a:xfrm>
              <a:off x="716280" y="1127761"/>
              <a:ext cx="7799070" cy="4404456"/>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直線コネクタ 37"/>
            <p:cNvCxnSpPr/>
            <p:nvPr/>
          </p:nvCxnSpPr>
          <p:spPr>
            <a:xfrm>
              <a:off x="904748" y="1650546"/>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904752" y="240290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918252" y="3180335"/>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916329" y="400021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895104" y="4777642"/>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895108" y="5518420"/>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7026966" y="1280154"/>
              <a:ext cx="11575" cy="4212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2860874" y="1282079"/>
              <a:ext cx="11575" cy="4212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273955" y="1284005"/>
              <a:ext cx="11575" cy="4212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5686878" y="1282079"/>
              <a:ext cx="11575" cy="4212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2872448" y="1935307"/>
              <a:ext cx="2969122" cy="231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正方形/長方形 64"/>
            <p:cNvSpPr/>
            <p:nvPr/>
          </p:nvSpPr>
          <p:spPr>
            <a:xfrm>
              <a:off x="2869455" y="2687141"/>
              <a:ext cx="2101053" cy="284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正方形/長方形 66"/>
            <p:cNvSpPr/>
            <p:nvPr/>
          </p:nvSpPr>
          <p:spPr>
            <a:xfrm>
              <a:off x="5890602" y="4224274"/>
              <a:ext cx="1136363" cy="292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正方形/長方形 69"/>
            <p:cNvSpPr/>
            <p:nvPr/>
          </p:nvSpPr>
          <p:spPr>
            <a:xfrm>
              <a:off x="6354758" y="4988593"/>
              <a:ext cx="846142" cy="268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テキスト ボックス 75"/>
            <p:cNvSpPr txBox="1"/>
            <p:nvPr/>
          </p:nvSpPr>
          <p:spPr>
            <a:xfrm>
              <a:off x="962792" y="4932435"/>
              <a:ext cx="1415772" cy="338554"/>
            </a:xfrm>
            <a:prstGeom prst="rect">
              <a:avLst/>
            </a:prstGeom>
            <a:noFill/>
          </p:spPr>
          <p:txBody>
            <a:bodyPr wrap="none" rtlCol="0">
              <a:spAutoFit/>
            </a:bodyPr>
            <a:lstStyle/>
            <a:p>
              <a:r>
                <a:rPr kumimoji="1" lang="ja-JP" altLang="en-US" sz="1600" b="1" dirty="0">
                  <a:solidFill>
                    <a:schemeClr val="bg1"/>
                  </a:solidFill>
                  <a:latin typeface="+mn-ea"/>
                </a:rPr>
                <a:t>発表資料作成</a:t>
              </a:r>
            </a:p>
          </p:txBody>
        </p:sp>
        <p:sp>
          <p:nvSpPr>
            <p:cNvPr id="77" name="テキスト ボックス 76"/>
            <p:cNvSpPr txBox="1"/>
            <p:nvPr/>
          </p:nvSpPr>
          <p:spPr>
            <a:xfrm>
              <a:off x="878715" y="1809496"/>
              <a:ext cx="1005403" cy="338554"/>
            </a:xfrm>
            <a:prstGeom prst="rect">
              <a:avLst/>
            </a:prstGeom>
            <a:noFill/>
          </p:spPr>
          <p:txBody>
            <a:bodyPr wrap="none" rtlCol="0">
              <a:spAutoFit/>
            </a:bodyPr>
            <a:lstStyle/>
            <a:p>
              <a:r>
                <a:rPr kumimoji="1" lang="ja-JP" altLang="en-US" sz="1600" b="1" dirty="0">
                  <a:solidFill>
                    <a:schemeClr val="bg1"/>
                  </a:solidFill>
                </a:rPr>
                <a:t>無線通信</a:t>
              </a:r>
              <a:endParaRPr kumimoji="1" lang="ja-JP" altLang="en-US" sz="1600" b="1" dirty="0">
                <a:solidFill>
                  <a:schemeClr val="bg1"/>
                </a:solidFill>
                <a:latin typeface="+mn-ea"/>
              </a:endParaRPr>
            </a:p>
          </p:txBody>
        </p:sp>
        <p:sp>
          <p:nvSpPr>
            <p:cNvPr id="78" name="テキスト ボックス 77"/>
            <p:cNvSpPr txBox="1"/>
            <p:nvPr/>
          </p:nvSpPr>
          <p:spPr>
            <a:xfrm>
              <a:off x="839086" y="3202580"/>
              <a:ext cx="1885453" cy="830997"/>
            </a:xfrm>
            <a:prstGeom prst="rect">
              <a:avLst/>
            </a:prstGeom>
            <a:noFill/>
          </p:spPr>
          <p:txBody>
            <a:bodyPr wrap="none" rtlCol="0">
              <a:spAutoFit/>
            </a:bodyPr>
            <a:lstStyle/>
            <a:p>
              <a:r>
                <a:rPr kumimoji="1" lang="ja-JP" altLang="en-US" sz="1600" b="1" dirty="0">
                  <a:solidFill>
                    <a:schemeClr val="bg1"/>
                  </a:solidFill>
                  <a:latin typeface="+mn-ea"/>
                </a:rPr>
                <a:t>誤差削減</a:t>
              </a:r>
              <a:endParaRPr kumimoji="1" lang="en-US" altLang="ja-JP" sz="1600" b="1" dirty="0">
                <a:solidFill>
                  <a:schemeClr val="bg1"/>
                </a:solidFill>
                <a:latin typeface="+mn-ea"/>
              </a:endParaRPr>
            </a:p>
            <a:p>
              <a:r>
                <a:rPr kumimoji="1" lang="ja-JP" altLang="en-US" sz="1600" b="1" dirty="0">
                  <a:solidFill>
                    <a:schemeClr val="bg1"/>
                  </a:solidFill>
                  <a:latin typeface="+mn-ea"/>
                </a:rPr>
                <a:t>（カルマンフィルター</a:t>
              </a:r>
              <a:endParaRPr kumimoji="1" lang="en-US" altLang="ja-JP" sz="1600" b="1" dirty="0">
                <a:solidFill>
                  <a:schemeClr val="bg1"/>
                </a:solidFill>
                <a:latin typeface="+mn-ea"/>
              </a:endParaRPr>
            </a:p>
            <a:p>
              <a:r>
                <a:rPr kumimoji="1" lang="ja-JP" altLang="en-US" sz="1600" b="1" dirty="0">
                  <a:solidFill>
                    <a:schemeClr val="bg1"/>
                  </a:solidFill>
                  <a:latin typeface="+mn-ea"/>
                </a:rPr>
                <a:t>の導入）</a:t>
              </a:r>
            </a:p>
          </p:txBody>
        </p:sp>
        <p:sp>
          <p:nvSpPr>
            <p:cNvPr id="79" name="テキスト ボックス 78"/>
            <p:cNvSpPr txBox="1"/>
            <p:nvPr/>
          </p:nvSpPr>
          <p:spPr>
            <a:xfrm>
              <a:off x="858466" y="4126633"/>
              <a:ext cx="1415772" cy="584775"/>
            </a:xfrm>
            <a:prstGeom prst="rect">
              <a:avLst/>
            </a:prstGeom>
            <a:noFill/>
          </p:spPr>
          <p:txBody>
            <a:bodyPr wrap="none" rtlCol="0">
              <a:spAutoFit/>
            </a:bodyPr>
            <a:lstStyle/>
            <a:p>
              <a:r>
                <a:rPr kumimoji="1" lang="ja-JP" altLang="en-US" sz="1600" b="1" dirty="0" smtClean="0">
                  <a:solidFill>
                    <a:schemeClr val="bg1"/>
                  </a:solidFill>
                  <a:latin typeface="+mn-ea"/>
                </a:rPr>
                <a:t>データ処理</a:t>
              </a:r>
              <a:endParaRPr kumimoji="1" lang="en-US" altLang="ja-JP" sz="1600" b="1" dirty="0" smtClean="0">
                <a:solidFill>
                  <a:schemeClr val="bg1"/>
                </a:solidFill>
                <a:latin typeface="+mn-ea"/>
              </a:endParaRPr>
            </a:p>
            <a:p>
              <a:r>
                <a:rPr kumimoji="1" lang="ja-JP" altLang="en-US" sz="1600" b="1" dirty="0" smtClean="0">
                  <a:solidFill>
                    <a:schemeClr val="bg1"/>
                  </a:solidFill>
                  <a:latin typeface="+mn-ea"/>
                </a:rPr>
                <a:t>（各機能向け）</a:t>
              </a:r>
              <a:endParaRPr kumimoji="1" lang="ja-JP" altLang="en-US" sz="1600" b="1" dirty="0">
                <a:solidFill>
                  <a:schemeClr val="bg1"/>
                </a:solidFill>
                <a:latin typeface="+mn-ea"/>
              </a:endParaRPr>
            </a:p>
          </p:txBody>
        </p:sp>
        <p:sp>
          <p:nvSpPr>
            <p:cNvPr id="80" name="テキスト ボックス 79"/>
            <p:cNvSpPr txBox="1"/>
            <p:nvPr/>
          </p:nvSpPr>
          <p:spPr>
            <a:xfrm>
              <a:off x="862621" y="2572444"/>
              <a:ext cx="1011815" cy="338554"/>
            </a:xfrm>
            <a:prstGeom prst="rect">
              <a:avLst/>
            </a:prstGeom>
            <a:noFill/>
          </p:spPr>
          <p:txBody>
            <a:bodyPr wrap="none" rtlCol="0">
              <a:spAutoFit/>
            </a:bodyPr>
            <a:lstStyle/>
            <a:p>
              <a:r>
                <a:rPr kumimoji="1" lang="ja-JP" altLang="en-US" sz="1600" b="1" dirty="0" smtClean="0">
                  <a:solidFill>
                    <a:schemeClr val="bg1"/>
                  </a:solidFill>
                </a:rPr>
                <a:t>姿勢</a:t>
              </a:r>
              <a:r>
                <a:rPr kumimoji="1" lang="ja-JP" altLang="en-US" sz="1600" b="1" dirty="0">
                  <a:solidFill>
                    <a:schemeClr val="bg1"/>
                  </a:solidFill>
                </a:rPr>
                <a:t>出力</a:t>
              </a:r>
              <a:endParaRPr kumimoji="1" lang="ja-JP" altLang="en-US" sz="1600" b="1" dirty="0">
                <a:solidFill>
                  <a:schemeClr val="bg1"/>
                </a:solidFill>
                <a:latin typeface="+mn-ea"/>
              </a:endParaRPr>
            </a:p>
          </p:txBody>
        </p:sp>
        <p:sp>
          <p:nvSpPr>
            <p:cNvPr id="82" name="テキスト ボックス 81"/>
            <p:cNvSpPr txBox="1"/>
            <p:nvPr/>
          </p:nvSpPr>
          <p:spPr>
            <a:xfrm>
              <a:off x="3069514" y="1262448"/>
              <a:ext cx="5562741" cy="369332"/>
            </a:xfrm>
            <a:prstGeom prst="rect">
              <a:avLst/>
            </a:prstGeom>
            <a:noFill/>
          </p:spPr>
          <p:txBody>
            <a:bodyPr wrap="none" rtlCol="0">
              <a:spAutoFit/>
            </a:bodyPr>
            <a:lstStyle/>
            <a:p>
              <a:r>
                <a:rPr lang="en-US" altLang="ja-JP" dirty="0" smtClean="0">
                  <a:solidFill>
                    <a:schemeClr val="bg1"/>
                  </a:solidFill>
                </a:rPr>
                <a:t>4</a:t>
              </a:r>
              <a:r>
                <a:rPr lang="ja-JP" altLang="en-US" dirty="0" smtClean="0">
                  <a:solidFill>
                    <a:schemeClr val="bg1"/>
                  </a:solidFill>
                </a:rPr>
                <a:t>月　　　　            </a:t>
              </a:r>
              <a:r>
                <a:rPr lang="en-US" altLang="ja-JP" dirty="0" smtClean="0">
                  <a:solidFill>
                    <a:schemeClr val="bg1"/>
                  </a:solidFill>
                </a:rPr>
                <a:t>5</a:t>
              </a:r>
              <a:r>
                <a:rPr lang="ja-JP" altLang="en-US" dirty="0" smtClean="0">
                  <a:solidFill>
                    <a:schemeClr val="bg1"/>
                  </a:solidFill>
                </a:rPr>
                <a:t>月　　　　</a:t>
              </a:r>
              <a:r>
                <a:rPr lang="en-US" altLang="ja-JP" dirty="0">
                  <a:solidFill>
                    <a:schemeClr val="bg1"/>
                  </a:solidFill>
                </a:rPr>
                <a:t> </a:t>
              </a:r>
              <a:r>
                <a:rPr lang="en-US" altLang="ja-JP" dirty="0" smtClean="0">
                  <a:solidFill>
                    <a:schemeClr val="bg1"/>
                  </a:solidFill>
                </a:rPr>
                <a:t>        6</a:t>
              </a:r>
              <a:r>
                <a:rPr lang="ja-JP" altLang="en-US" dirty="0" smtClean="0">
                  <a:solidFill>
                    <a:schemeClr val="bg1"/>
                  </a:solidFill>
                </a:rPr>
                <a:t>月　　　　　   </a:t>
              </a:r>
              <a:r>
                <a:rPr lang="en-US" altLang="ja-JP" dirty="0" smtClean="0">
                  <a:solidFill>
                    <a:schemeClr val="bg1"/>
                  </a:solidFill>
                </a:rPr>
                <a:t>7</a:t>
              </a:r>
              <a:r>
                <a:rPr lang="ja-JP" altLang="en-US" dirty="0" smtClean="0">
                  <a:solidFill>
                    <a:schemeClr val="bg1"/>
                  </a:solidFill>
                </a:rPr>
                <a:t>月　　　　　</a:t>
              </a:r>
              <a:endParaRPr lang="en-US" dirty="0">
                <a:solidFill>
                  <a:schemeClr val="bg1"/>
                </a:solidFill>
              </a:endParaRPr>
            </a:p>
          </p:txBody>
        </p:sp>
        <p:sp>
          <p:nvSpPr>
            <p:cNvPr id="85" name="テキスト ボックス 84"/>
            <p:cNvSpPr txBox="1"/>
            <p:nvPr/>
          </p:nvSpPr>
          <p:spPr>
            <a:xfrm>
              <a:off x="2314467" y="1226137"/>
              <a:ext cx="492443" cy="276999"/>
            </a:xfrm>
            <a:prstGeom prst="rect">
              <a:avLst/>
            </a:prstGeom>
            <a:noFill/>
          </p:spPr>
          <p:txBody>
            <a:bodyPr wrap="none" rtlCol="0">
              <a:spAutoFit/>
            </a:bodyPr>
            <a:lstStyle/>
            <a:p>
              <a:r>
                <a:rPr lang="ja-JP" altLang="en-US" sz="1200" dirty="0" smtClean="0">
                  <a:solidFill>
                    <a:schemeClr val="bg1"/>
                  </a:solidFill>
                </a:rPr>
                <a:t>日付</a:t>
              </a:r>
              <a:endParaRPr lang="en-US" sz="1200" dirty="0">
                <a:solidFill>
                  <a:schemeClr val="bg1"/>
                </a:solidFill>
              </a:endParaRPr>
            </a:p>
          </p:txBody>
        </p:sp>
        <p:sp>
          <p:nvSpPr>
            <p:cNvPr id="86" name="テキスト ボックス 85"/>
            <p:cNvSpPr txBox="1"/>
            <p:nvPr/>
          </p:nvSpPr>
          <p:spPr>
            <a:xfrm>
              <a:off x="857830" y="1330433"/>
              <a:ext cx="628698" cy="307777"/>
            </a:xfrm>
            <a:prstGeom prst="rect">
              <a:avLst/>
            </a:prstGeom>
            <a:noFill/>
          </p:spPr>
          <p:txBody>
            <a:bodyPr wrap="none" rtlCol="0">
              <a:spAutoFit/>
            </a:bodyPr>
            <a:lstStyle/>
            <a:p>
              <a:r>
                <a:rPr lang="ja-JP" altLang="en-US" sz="1400" dirty="0" smtClean="0">
                  <a:solidFill>
                    <a:schemeClr val="bg1"/>
                  </a:solidFill>
                </a:rPr>
                <a:t>タスク</a:t>
              </a:r>
              <a:endParaRPr lang="en-US" sz="1400" dirty="0">
                <a:solidFill>
                  <a:schemeClr val="bg1"/>
                </a:solidFill>
              </a:endParaRPr>
            </a:p>
          </p:txBody>
        </p:sp>
        <p:sp>
          <p:nvSpPr>
            <p:cNvPr id="49" name="正方形/長方形 48"/>
            <p:cNvSpPr/>
            <p:nvPr/>
          </p:nvSpPr>
          <p:spPr>
            <a:xfrm>
              <a:off x="4968866" y="3427807"/>
              <a:ext cx="1287371" cy="311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テキスト ボックス 49"/>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sp>
        <p:nvSpPr>
          <p:cNvPr id="51" name="ドーナツ 50"/>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2" name="直線コネクタ 51"/>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993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90"/>
                                        </p:tgtEl>
                                      </p:cBhvr>
                                    </p:animEffect>
                                    <p:set>
                                      <p:cBhvr>
                                        <p:cTn id="17" dur="1" fill="hold">
                                          <p:stCondLst>
                                            <p:cond delay="499"/>
                                          </p:stCondLst>
                                        </p:cTn>
                                        <p:tgtEl>
                                          <p:spTgt spid="9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9131846" cy="6858000"/>
          </a:xfrm>
          <a:prstGeom prst="rect">
            <a:avLst/>
          </a:prstGeom>
          <a:solidFill>
            <a:srgbClr val="B1AE9F"/>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直線コネクタ 6"/>
          <p:cNvCxnSpPr/>
          <p:nvPr/>
        </p:nvCxnSpPr>
        <p:spPr>
          <a:xfrm>
            <a:off x="792480" y="6412970"/>
            <a:ext cx="54858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74552" y="5634760"/>
            <a:ext cx="700833" cy="400110"/>
          </a:xfrm>
          <a:prstGeom prst="rect">
            <a:avLst/>
          </a:prstGeom>
          <a:noFill/>
        </p:spPr>
        <p:txBody>
          <a:bodyPr wrap="none" rtlCol="0">
            <a:spAutoFit/>
          </a:bodyPr>
          <a:lstStyle/>
          <a:p>
            <a:r>
              <a:rPr lang="ja-JP" altLang="en-US" sz="2000" b="1" dirty="0">
                <a:solidFill>
                  <a:schemeClr val="bg1"/>
                </a:solidFill>
              </a:rPr>
              <a:t>分析</a:t>
            </a:r>
            <a:endParaRPr lang="en-US" sz="2000" b="1" dirty="0">
              <a:solidFill>
                <a:schemeClr val="bg1"/>
              </a:solidFill>
            </a:endParaRPr>
          </a:p>
        </p:txBody>
      </p:sp>
      <p:sp>
        <p:nvSpPr>
          <p:cNvPr id="24" name="テキスト ボックス 23"/>
          <p:cNvSpPr txBox="1"/>
          <p:nvPr/>
        </p:nvSpPr>
        <p:spPr>
          <a:xfrm>
            <a:off x="2206307" y="5605152"/>
            <a:ext cx="700833" cy="400110"/>
          </a:xfrm>
          <a:prstGeom prst="rect">
            <a:avLst/>
          </a:prstGeom>
          <a:noFill/>
        </p:spPr>
        <p:txBody>
          <a:bodyPr wrap="none" rtlCol="0">
            <a:spAutoFit/>
          </a:bodyPr>
          <a:lstStyle/>
          <a:p>
            <a:r>
              <a:rPr lang="ja-JP" altLang="en-US" sz="2000" b="1" dirty="0">
                <a:solidFill>
                  <a:schemeClr val="bg1"/>
                </a:solidFill>
              </a:rPr>
              <a:t>設計</a:t>
            </a:r>
            <a:endParaRPr lang="en-US" sz="2000" b="1" dirty="0">
              <a:solidFill>
                <a:schemeClr val="bg1"/>
              </a:solidFill>
            </a:endParaRPr>
          </a:p>
        </p:txBody>
      </p:sp>
      <p:sp>
        <p:nvSpPr>
          <p:cNvPr id="25" name="テキスト ボックス 24"/>
          <p:cNvSpPr txBox="1"/>
          <p:nvPr/>
        </p:nvSpPr>
        <p:spPr>
          <a:xfrm>
            <a:off x="4096263" y="5618751"/>
            <a:ext cx="700833" cy="400110"/>
          </a:xfrm>
          <a:prstGeom prst="rect">
            <a:avLst/>
          </a:prstGeom>
          <a:noFill/>
        </p:spPr>
        <p:txBody>
          <a:bodyPr wrap="none" rtlCol="0">
            <a:spAutoFit/>
          </a:bodyPr>
          <a:lstStyle/>
          <a:p>
            <a:r>
              <a:rPr lang="ja-JP" altLang="en-US" sz="2000" b="1" dirty="0">
                <a:solidFill>
                  <a:schemeClr val="bg1"/>
                </a:solidFill>
              </a:rPr>
              <a:t>開発</a:t>
            </a:r>
            <a:endParaRPr lang="en-US" sz="2000" b="1" dirty="0">
              <a:solidFill>
                <a:schemeClr val="bg1"/>
              </a:solidFill>
            </a:endParaRPr>
          </a:p>
        </p:txBody>
      </p:sp>
      <p:sp>
        <p:nvSpPr>
          <p:cNvPr id="26" name="テキスト ボックス 25"/>
          <p:cNvSpPr txBox="1"/>
          <p:nvPr/>
        </p:nvSpPr>
        <p:spPr>
          <a:xfrm>
            <a:off x="5524513" y="5573760"/>
            <a:ext cx="1524776" cy="461665"/>
          </a:xfrm>
          <a:prstGeom prst="rect">
            <a:avLst/>
          </a:prstGeom>
          <a:noFill/>
        </p:spPr>
        <p:txBody>
          <a:bodyPr wrap="none" rtlCol="0">
            <a:spAutoFit/>
          </a:bodyPr>
          <a:lstStyle/>
          <a:p>
            <a:r>
              <a:rPr lang="ja-JP" altLang="en-US" sz="2400" b="1" dirty="0">
                <a:solidFill>
                  <a:srgbClr val="965B43"/>
                </a:solidFill>
              </a:rPr>
              <a:t>アドバイス</a:t>
            </a:r>
            <a:endParaRPr lang="en-US" sz="2400" b="1" dirty="0">
              <a:solidFill>
                <a:srgbClr val="965B43"/>
              </a:solidFill>
            </a:endParaRPr>
          </a:p>
        </p:txBody>
      </p:sp>
      <p:grpSp>
        <p:nvGrpSpPr>
          <p:cNvPr id="13" name="グループ化 12"/>
          <p:cNvGrpSpPr/>
          <p:nvPr/>
        </p:nvGrpSpPr>
        <p:grpSpPr>
          <a:xfrm>
            <a:off x="6286901" y="4065391"/>
            <a:ext cx="599355" cy="1508369"/>
            <a:chOff x="3721238" y="4097214"/>
            <a:chExt cx="599355" cy="1508369"/>
          </a:xfrm>
        </p:grpSpPr>
        <p:cxnSp>
          <p:nvCxnSpPr>
            <p:cNvPr id="8" name="直線コネクタ 7"/>
            <p:cNvCxnSpPr>
              <a:stCxn id="26" idx="0"/>
            </p:cNvCxnSpPr>
            <p:nvPr/>
          </p:nvCxnSpPr>
          <p:spPr>
            <a:xfrm flipV="1">
              <a:off x="3721238" y="4745349"/>
              <a:ext cx="599355" cy="86023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4320593" y="4097214"/>
              <a:ext cx="0" cy="64813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p:nvPr/>
        </p:nvGrpSpPr>
        <p:grpSpPr>
          <a:xfrm>
            <a:off x="5151121" y="1124768"/>
            <a:ext cx="3067878" cy="2940622"/>
            <a:chOff x="12401752" y="739014"/>
            <a:chExt cx="2376888" cy="2940622"/>
          </a:xfrm>
        </p:grpSpPr>
        <p:grpSp>
          <p:nvGrpSpPr>
            <p:cNvPr id="31" name="グループ化 30"/>
            <p:cNvGrpSpPr/>
            <p:nvPr/>
          </p:nvGrpSpPr>
          <p:grpSpPr>
            <a:xfrm>
              <a:off x="12401752" y="739014"/>
              <a:ext cx="2376888" cy="2940622"/>
              <a:chOff x="2191157" y="891250"/>
              <a:chExt cx="7490126" cy="4346945"/>
            </a:xfrm>
            <a:effectLst>
              <a:outerShdw blurRad="50800" dist="76200" dir="4200000" algn="t" rotWithShape="0">
                <a:schemeClr val="bg2">
                  <a:lumMod val="75000"/>
                  <a:alpha val="40000"/>
                </a:schemeClr>
              </a:outerShdw>
            </a:effectLst>
          </p:grpSpPr>
          <p:sp>
            <p:nvSpPr>
              <p:cNvPr id="32" name="角丸四角形 31"/>
              <p:cNvSpPr/>
              <p:nvPr/>
            </p:nvSpPr>
            <p:spPr>
              <a:xfrm>
                <a:off x="2191157" y="891250"/>
                <a:ext cx="7346382" cy="4247909"/>
              </a:xfrm>
              <a:prstGeom prst="roundRect">
                <a:avLst/>
              </a:prstGeom>
              <a:solidFill>
                <a:schemeClr val="bg1">
                  <a:lumMod val="95000"/>
                  <a:alpha val="4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角丸四角形 32"/>
              <p:cNvSpPr/>
              <p:nvPr/>
            </p:nvSpPr>
            <p:spPr>
              <a:xfrm>
                <a:off x="2334901" y="990286"/>
                <a:ext cx="7346382" cy="4247909"/>
              </a:xfrm>
              <a:prstGeom prst="roundRect">
                <a:avLst/>
              </a:prstGeom>
              <a:solidFill>
                <a:schemeClr val="bg1">
                  <a:lumMod val="95000"/>
                  <a:alpha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正方形/長方形 2"/>
            <p:cNvSpPr/>
            <p:nvPr/>
          </p:nvSpPr>
          <p:spPr>
            <a:xfrm>
              <a:off x="12657224" y="1331869"/>
              <a:ext cx="1932838" cy="830997"/>
            </a:xfrm>
            <a:prstGeom prst="rect">
              <a:avLst/>
            </a:prstGeom>
          </p:spPr>
          <p:txBody>
            <a:bodyPr wrap="square">
              <a:spAutoFit/>
            </a:bodyPr>
            <a:lstStyle/>
            <a:p>
              <a:r>
                <a:rPr lang="ja-JP" altLang="en-US" sz="2400" dirty="0"/>
                <a:t>Ｍ１の皆さんへの</a:t>
              </a:r>
              <a:r>
                <a:rPr lang="ja-JP" altLang="en-US" sz="2400" dirty="0" smtClean="0"/>
                <a:t>アドバイス</a:t>
              </a:r>
              <a:endParaRPr lang="ja-JP" altLang="en-US" sz="2400" dirty="0"/>
            </a:p>
          </p:txBody>
        </p:sp>
      </p:grpSp>
      <p:sp>
        <p:nvSpPr>
          <p:cNvPr id="12" name="スライド番号プレースホルダー 11"/>
          <p:cNvSpPr>
            <a:spLocks noGrp="1"/>
          </p:cNvSpPr>
          <p:nvPr>
            <p:ph type="sldNum" sz="quarter" idx="12"/>
          </p:nvPr>
        </p:nvSpPr>
        <p:spPr/>
        <p:txBody>
          <a:bodyPr/>
          <a:lstStyle/>
          <a:p>
            <a:fld id="{77BC51BC-B4E1-4696-A5AC-69017610EC25}" type="slidenum">
              <a:rPr lang="en-US" sz="1600" smtClean="0">
                <a:solidFill>
                  <a:schemeClr val="tx1"/>
                </a:solidFill>
              </a:rPr>
              <a:t>15</a:t>
            </a:fld>
            <a:endParaRPr lang="en-US" sz="1600" dirty="0">
              <a:solidFill>
                <a:schemeClr val="tx1"/>
              </a:solidFill>
            </a:endParaRPr>
          </a:p>
        </p:txBody>
      </p:sp>
      <p:grpSp>
        <p:nvGrpSpPr>
          <p:cNvPr id="2" name="グループ化 1"/>
          <p:cNvGrpSpPr/>
          <p:nvPr/>
        </p:nvGrpSpPr>
        <p:grpSpPr>
          <a:xfrm>
            <a:off x="721862" y="6031451"/>
            <a:ext cx="180000" cy="381519"/>
            <a:chOff x="721862" y="6031451"/>
            <a:chExt cx="180000" cy="381519"/>
          </a:xfrm>
        </p:grpSpPr>
        <p:cxnSp>
          <p:nvCxnSpPr>
            <p:cNvPr id="11" name="直線コネクタ 1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ドーナツ 33"/>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グループ化 29"/>
          <p:cNvGrpSpPr/>
          <p:nvPr/>
        </p:nvGrpSpPr>
        <p:grpSpPr>
          <a:xfrm>
            <a:off x="2448417" y="6010230"/>
            <a:ext cx="180000" cy="381519"/>
            <a:chOff x="721862" y="6031451"/>
            <a:chExt cx="180000" cy="381519"/>
          </a:xfrm>
        </p:grpSpPr>
        <p:cxnSp>
          <p:nvCxnSpPr>
            <p:cNvPr id="35" name="直線コネクタ 34"/>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ドーナツ 35"/>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グループ化 36"/>
          <p:cNvGrpSpPr/>
          <p:nvPr/>
        </p:nvGrpSpPr>
        <p:grpSpPr>
          <a:xfrm>
            <a:off x="4346666" y="5998656"/>
            <a:ext cx="180000" cy="381519"/>
            <a:chOff x="721862" y="6031451"/>
            <a:chExt cx="180000" cy="381519"/>
          </a:xfrm>
        </p:grpSpPr>
        <p:cxnSp>
          <p:nvCxnSpPr>
            <p:cNvPr id="38" name="直線コネクタ 37"/>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ドーナツ 38"/>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グループ化 39"/>
          <p:cNvGrpSpPr/>
          <p:nvPr/>
        </p:nvGrpSpPr>
        <p:grpSpPr>
          <a:xfrm>
            <a:off x="6187046" y="6033377"/>
            <a:ext cx="180000" cy="381519"/>
            <a:chOff x="721862" y="6031451"/>
            <a:chExt cx="180000" cy="381519"/>
          </a:xfrm>
        </p:grpSpPr>
        <p:cxnSp>
          <p:nvCxnSpPr>
            <p:cNvPr id="41" name="直線コネクタ 4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ドーナツ 41"/>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6" name="正方形/長方形 45"/>
          <p:cNvSpPr/>
          <p:nvPr/>
        </p:nvSpPr>
        <p:spPr>
          <a:xfrm>
            <a:off x="792480" y="6441615"/>
            <a:ext cx="7337778" cy="318435"/>
          </a:xfrm>
          <a:prstGeom prst="rect">
            <a:avLst/>
          </a:prstGeom>
          <a:solidFill>
            <a:srgbClr val="B1AE9F"/>
          </a:solidFill>
          <a:ln>
            <a:solidFill>
              <a:srgbClr val="B1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77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par>
                                <p:cTn id="8" presetID="1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childTnLst>
                          </p:cTn>
                        </p:par>
                        <p:par>
                          <p:cTn id="12" fill="hold">
                            <p:stCondLst>
                              <p:cond delay="500"/>
                            </p:stCondLst>
                            <p:childTnLst>
                              <p:par>
                                <p:cTn id="13" presetID="55"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strVal val="#ppt_w*0.70"/>
                                          </p:val>
                                        </p:tav>
                                        <p:tav tm="100000">
                                          <p:val>
                                            <p:strVal val="#ppt_w"/>
                                          </p:val>
                                        </p:tav>
                                      </p:tavLst>
                                    </p:anim>
                                    <p:anim calcmode="lin" valueType="num">
                                      <p:cBhvr>
                                        <p:cTn id="16" dur="500" fill="hold"/>
                                        <p:tgtEl>
                                          <p:spTgt spid="23"/>
                                        </p:tgtEl>
                                        <p:attrNameLst>
                                          <p:attrName>ppt_h</p:attrName>
                                        </p:attrNameLst>
                                      </p:cBhvr>
                                      <p:tavLst>
                                        <p:tav tm="0">
                                          <p:val>
                                            <p:strVal val="#ppt_h"/>
                                          </p:val>
                                        </p:tav>
                                        <p:tav tm="100000">
                                          <p:val>
                                            <p:strVal val="#ppt_h"/>
                                          </p:val>
                                        </p:tav>
                                      </p:tavLst>
                                    </p:anim>
                                    <p:animEffect transition="in" filter="fade">
                                      <p:cBhvr>
                                        <p:cTn id="17" dur="500"/>
                                        <p:tgtEl>
                                          <p:spTgt spid="23"/>
                                        </p:tgtEl>
                                      </p:cBhvr>
                                    </p:animEffect>
                                  </p:childTnLst>
                                </p:cTn>
                              </p:par>
                              <p:par>
                                <p:cTn id="18" presetID="12" presetClass="entr" presetSubtype="4"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p:tgtEl>
                                          <p:spTgt spid="30"/>
                                        </p:tgtEl>
                                        <p:attrNameLst>
                                          <p:attrName>ppt_y</p:attrName>
                                        </p:attrNameLst>
                                      </p:cBhvr>
                                      <p:tavLst>
                                        <p:tav tm="0">
                                          <p:val>
                                            <p:strVal val="#ppt_y+#ppt_h*1.125000"/>
                                          </p:val>
                                        </p:tav>
                                        <p:tav tm="100000">
                                          <p:val>
                                            <p:strVal val="#ppt_y"/>
                                          </p:val>
                                        </p:tav>
                                      </p:tavLst>
                                    </p:anim>
                                    <p:animEffect transition="in" filter="wipe(up)">
                                      <p:cBhvr>
                                        <p:cTn id="21" dur="500"/>
                                        <p:tgtEl>
                                          <p:spTgt spid="30"/>
                                        </p:tgtEl>
                                      </p:cBhvr>
                                    </p:animEffect>
                                  </p:childTnLst>
                                </p:cTn>
                              </p:par>
                            </p:childTnLst>
                          </p:cTn>
                        </p:par>
                        <p:par>
                          <p:cTn id="22" fill="hold">
                            <p:stCondLst>
                              <p:cond delay="1000"/>
                            </p:stCondLst>
                            <p:childTnLst>
                              <p:par>
                                <p:cTn id="23" presetID="55"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strVal val="#ppt_w*0.70"/>
                                          </p:val>
                                        </p:tav>
                                        <p:tav tm="100000">
                                          <p:val>
                                            <p:strVal val="#ppt_w"/>
                                          </p:val>
                                        </p:tav>
                                      </p:tavLst>
                                    </p:anim>
                                    <p:anim calcmode="lin" valueType="num">
                                      <p:cBhvr>
                                        <p:cTn id="26" dur="500" fill="hold"/>
                                        <p:tgtEl>
                                          <p:spTgt spid="24"/>
                                        </p:tgtEl>
                                        <p:attrNameLst>
                                          <p:attrName>ppt_h</p:attrName>
                                        </p:attrNameLst>
                                      </p:cBhvr>
                                      <p:tavLst>
                                        <p:tav tm="0">
                                          <p:val>
                                            <p:strVal val="#ppt_h"/>
                                          </p:val>
                                        </p:tav>
                                        <p:tav tm="100000">
                                          <p:val>
                                            <p:strVal val="#ppt_h"/>
                                          </p:val>
                                        </p:tav>
                                      </p:tavLst>
                                    </p:anim>
                                    <p:animEffect transition="in" filter="fade">
                                      <p:cBhvr>
                                        <p:cTn id="27" dur="500"/>
                                        <p:tgtEl>
                                          <p:spTgt spid="24"/>
                                        </p:tgtEl>
                                      </p:cBhvr>
                                    </p:animEffect>
                                  </p:childTnLst>
                                </p:cTn>
                              </p:par>
                              <p:par>
                                <p:cTn id="28" presetID="12" presetClass="entr" presetSubtype="4"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p:tgtEl>
                                          <p:spTgt spid="37"/>
                                        </p:tgtEl>
                                        <p:attrNameLst>
                                          <p:attrName>ppt_y</p:attrName>
                                        </p:attrNameLst>
                                      </p:cBhvr>
                                      <p:tavLst>
                                        <p:tav tm="0">
                                          <p:val>
                                            <p:strVal val="#ppt_y+#ppt_h*1.125000"/>
                                          </p:val>
                                        </p:tav>
                                        <p:tav tm="100000">
                                          <p:val>
                                            <p:strVal val="#ppt_y"/>
                                          </p:val>
                                        </p:tav>
                                      </p:tavLst>
                                    </p:anim>
                                    <p:animEffect transition="in" filter="wipe(up)">
                                      <p:cBhvr>
                                        <p:cTn id="31" dur="500"/>
                                        <p:tgtEl>
                                          <p:spTgt spid="37"/>
                                        </p:tgtEl>
                                      </p:cBhvr>
                                    </p:animEffect>
                                  </p:childTnLst>
                                </p:cTn>
                              </p:par>
                            </p:childTnLst>
                          </p:cTn>
                        </p:par>
                        <p:par>
                          <p:cTn id="32" fill="hold">
                            <p:stCondLst>
                              <p:cond delay="1500"/>
                            </p:stCondLst>
                            <p:childTnLst>
                              <p:par>
                                <p:cTn id="33" presetID="55"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strVal val="#ppt_w*0.70"/>
                                          </p:val>
                                        </p:tav>
                                        <p:tav tm="100000">
                                          <p:val>
                                            <p:strVal val="#ppt_w"/>
                                          </p:val>
                                        </p:tav>
                                      </p:tavLst>
                                    </p:anim>
                                    <p:anim calcmode="lin" valueType="num">
                                      <p:cBhvr>
                                        <p:cTn id="36" dur="500" fill="hold"/>
                                        <p:tgtEl>
                                          <p:spTgt spid="25"/>
                                        </p:tgtEl>
                                        <p:attrNameLst>
                                          <p:attrName>ppt_h</p:attrName>
                                        </p:attrNameLst>
                                      </p:cBhvr>
                                      <p:tavLst>
                                        <p:tav tm="0">
                                          <p:val>
                                            <p:strVal val="#ppt_h"/>
                                          </p:val>
                                        </p:tav>
                                        <p:tav tm="100000">
                                          <p:val>
                                            <p:strVal val="#ppt_h"/>
                                          </p:val>
                                        </p:tav>
                                      </p:tavLst>
                                    </p:anim>
                                    <p:animEffect transition="in" filter="fade">
                                      <p:cBhvr>
                                        <p:cTn id="37" dur="500"/>
                                        <p:tgtEl>
                                          <p:spTgt spid="25"/>
                                        </p:tgtEl>
                                      </p:cBhvr>
                                    </p:animEffect>
                                  </p:childTnLst>
                                </p:cTn>
                              </p:par>
                              <p:par>
                                <p:cTn id="38" presetID="12" presetClass="entr" presetSubtype="4"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p:tgtEl>
                                          <p:spTgt spid="40"/>
                                        </p:tgtEl>
                                        <p:attrNameLst>
                                          <p:attrName>ppt_y</p:attrName>
                                        </p:attrNameLst>
                                      </p:cBhvr>
                                      <p:tavLst>
                                        <p:tav tm="0">
                                          <p:val>
                                            <p:strVal val="#ppt_y+#ppt_h*1.125000"/>
                                          </p:val>
                                        </p:tav>
                                        <p:tav tm="100000">
                                          <p:val>
                                            <p:strVal val="#ppt_y"/>
                                          </p:val>
                                        </p:tav>
                                      </p:tavLst>
                                    </p:anim>
                                    <p:animEffect transition="in" filter="wipe(up)">
                                      <p:cBhvr>
                                        <p:cTn id="41" dur="500"/>
                                        <p:tgtEl>
                                          <p:spTgt spid="40"/>
                                        </p:tgtEl>
                                      </p:cBhvr>
                                    </p:animEffect>
                                  </p:childTnLst>
                                </p:cTn>
                              </p:par>
                            </p:childTnLst>
                          </p:cTn>
                        </p:par>
                        <p:par>
                          <p:cTn id="42" fill="hold">
                            <p:stCondLst>
                              <p:cond delay="2000"/>
                            </p:stCondLst>
                            <p:childTnLst>
                              <p:par>
                                <p:cTn id="43" presetID="55"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strVal val="#ppt_w*0.70"/>
                                          </p:val>
                                        </p:tav>
                                        <p:tav tm="100000">
                                          <p:val>
                                            <p:strVal val="#ppt_w"/>
                                          </p:val>
                                        </p:tav>
                                      </p:tavLst>
                                    </p:anim>
                                    <p:anim calcmode="lin" valueType="num">
                                      <p:cBhvr>
                                        <p:cTn id="46" dur="500" fill="hold"/>
                                        <p:tgtEl>
                                          <p:spTgt spid="26"/>
                                        </p:tgtEl>
                                        <p:attrNameLst>
                                          <p:attrName>ppt_h</p:attrName>
                                        </p:attrNameLst>
                                      </p:cBhvr>
                                      <p:tavLst>
                                        <p:tav tm="0">
                                          <p:val>
                                            <p:strVal val="#ppt_h"/>
                                          </p:val>
                                        </p:tav>
                                        <p:tav tm="100000">
                                          <p:val>
                                            <p:strVal val="#ppt_h"/>
                                          </p:val>
                                        </p:tav>
                                      </p:tavLst>
                                    </p:anim>
                                    <p:animEffect transition="in" filter="fade">
                                      <p:cBhvr>
                                        <p:cTn id="47" dur="500"/>
                                        <p:tgtEl>
                                          <p:spTgt spid="26"/>
                                        </p:tgtEl>
                                      </p:cBhvr>
                                    </p:animEffect>
                                  </p:childTnLst>
                                </p:cTn>
                              </p:par>
                              <p:par>
                                <p:cTn id="48" presetID="18" presetClass="entr" presetSubtype="3"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strips(upRight)">
                                      <p:cBhvr>
                                        <p:cTn id="50" dur="750"/>
                                        <p:tgtEl>
                                          <p:spTgt spid="13"/>
                                        </p:tgtEl>
                                      </p:cBhvr>
                                    </p:animEffect>
                                  </p:childTnLst>
                                </p:cTn>
                              </p:par>
                            </p:childTnLst>
                          </p:cTn>
                        </p:par>
                        <p:par>
                          <p:cTn id="51" fill="hold">
                            <p:stCondLst>
                              <p:cond delay="2750"/>
                            </p:stCondLst>
                            <p:childTnLst>
                              <p:par>
                                <p:cTn id="52" presetID="14" presetClass="entr" presetSubtype="1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randombar(horizontal)">
                                      <p:cBhvr>
                                        <p:cTn id="54" dur="10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xit" presetSubtype="10" fill="hold" nodeType="clickEffect">
                                  <p:stCondLst>
                                    <p:cond delay="0"/>
                                  </p:stCondLst>
                                  <p:childTnLst>
                                    <p:animEffect transition="out" filter="randombar(horizontal)">
                                      <p:cBhvr>
                                        <p:cTn id="58" dur="750"/>
                                        <p:tgtEl>
                                          <p:spTgt spid="5"/>
                                        </p:tgtEl>
                                      </p:cBhvr>
                                    </p:animEffect>
                                    <p:set>
                                      <p:cBhvr>
                                        <p:cTn id="59" dur="1" fill="hold">
                                          <p:stCondLst>
                                            <p:cond delay="749"/>
                                          </p:stCondLst>
                                        </p:cTn>
                                        <p:tgtEl>
                                          <p:spTgt spid="5"/>
                                        </p:tgtEl>
                                        <p:attrNameLst>
                                          <p:attrName>style.visibility</p:attrName>
                                        </p:attrNameLst>
                                      </p:cBhvr>
                                      <p:to>
                                        <p:strVal val="hidden"/>
                                      </p:to>
                                    </p:set>
                                  </p:childTnLst>
                                </p:cTn>
                              </p:par>
                            </p:childTnLst>
                          </p:cTn>
                        </p:par>
                        <p:par>
                          <p:cTn id="60" fill="hold">
                            <p:stCondLst>
                              <p:cond delay="750"/>
                            </p:stCondLst>
                            <p:childTnLst>
                              <p:par>
                                <p:cTn id="61" presetID="18" presetClass="exit" presetSubtype="3" fill="hold" nodeType="afterEffect">
                                  <p:stCondLst>
                                    <p:cond delay="0"/>
                                  </p:stCondLst>
                                  <p:childTnLst>
                                    <p:animEffect transition="out" filter="strips(upRight)">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25"/>
                                        </p:tgtEl>
                                      </p:cBhvr>
                                    </p:animEffect>
                                    <p:set>
                                      <p:cBhvr>
                                        <p:cTn id="66" dur="1" fill="hold">
                                          <p:stCondLst>
                                            <p:cond delay="249"/>
                                          </p:stCondLst>
                                        </p:cTn>
                                        <p:tgtEl>
                                          <p:spTgt spid="25"/>
                                        </p:tgtEl>
                                        <p:attrNameLst>
                                          <p:attrName>style.visibility</p:attrName>
                                        </p:attrNameLst>
                                      </p:cBhvr>
                                      <p:to>
                                        <p:strVal val="hidden"/>
                                      </p:to>
                                    </p:set>
                                  </p:childTnLst>
                                </p:cTn>
                              </p:par>
                            </p:childTnLst>
                          </p:cTn>
                        </p:par>
                        <p:par>
                          <p:cTn id="67" fill="hold">
                            <p:stCondLst>
                              <p:cond delay="1250"/>
                            </p:stCondLst>
                            <p:childTnLst>
                              <p:par>
                                <p:cTn id="68" presetID="12" presetClass="exit" presetSubtype="4" fill="hold" nodeType="afterEffect">
                                  <p:stCondLst>
                                    <p:cond delay="0"/>
                                  </p:stCondLst>
                                  <p:childTnLst>
                                    <p:anim calcmode="lin" valueType="num">
                                      <p:cBhvr additive="base">
                                        <p:cTn id="69" dur="250"/>
                                        <p:tgtEl>
                                          <p:spTgt spid="37"/>
                                        </p:tgtEl>
                                        <p:attrNameLst>
                                          <p:attrName>ppt_y</p:attrName>
                                        </p:attrNameLst>
                                      </p:cBhvr>
                                      <p:tavLst>
                                        <p:tav tm="0">
                                          <p:val>
                                            <p:strVal val="#ppt_y"/>
                                          </p:val>
                                        </p:tav>
                                        <p:tav tm="100000">
                                          <p:val>
                                            <p:strVal val="#ppt_y+#ppt_h*1.125000"/>
                                          </p:val>
                                        </p:tav>
                                      </p:tavLst>
                                    </p:anim>
                                    <p:animEffect transition="out" filter="wipe(down)">
                                      <p:cBhvr>
                                        <p:cTn id="70" dur="250"/>
                                        <p:tgtEl>
                                          <p:spTgt spid="37"/>
                                        </p:tgtEl>
                                      </p:cBhvr>
                                    </p:animEffect>
                                    <p:set>
                                      <p:cBhvr>
                                        <p:cTn id="71" dur="1" fill="hold">
                                          <p:stCondLst>
                                            <p:cond delay="249"/>
                                          </p:stCondLst>
                                        </p:cTn>
                                        <p:tgtEl>
                                          <p:spTgt spid="37"/>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250"/>
                                        <p:tgtEl>
                                          <p:spTgt spid="24"/>
                                        </p:tgtEl>
                                      </p:cBhvr>
                                    </p:animEffect>
                                    <p:set>
                                      <p:cBhvr>
                                        <p:cTn id="74" dur="1" fill="hold">
                                          <p:stCondLst>
                                            <p:cond delay="249"/>
                                          </p:stCondLst>
                                        </p:cTn>
                                        <p:tgtEl>
                                          <p:spTgt spid="24"/>
                                        </p:tgtEl>
                                        <p:attrNameLst>
                                          <p:attrName>style.visibility</p:attrName>
                                        </p:attrNameLst>
                                      </p:cBhvr>
                                      <p:to>
                                        <p:strVal val="hidden"/>
                                      </p:to>
                                    </p:set>
                                  </p:childTnLst>
                                </p:cTn>
                              </p:par>
                            </p:childTnLst>
                          </p:cTn>
                        </p:par>
                        <p:par>
                          <p:cTn id="75" fill="hold">
                            <p:stCondLst>
                              <p:cond delay="1500"/>
                            </p:stCondLst>
                            <p:childTnLst>
                              <p:par>
                                <p:cTn id="76" presetID="12" presetClass="exit" presetSubtype="4" fill="hold" nodeType="afterEffect">
                                  <p:stCondLst>
                                    <p:cond delay="0"/>
                                  </p:stCondLst>
                                  <p:childTnLst>
                                    <p:anim calcmode="lin" valueType="num">
                                      <p:cBhvr additive="base">
                                        <p:cTn id="77" dur="250"/>
                                        <p:tgtEl>
                                          <p:spTgt spid="30"/>
                                        </p:tgtEl>
                                        <p:attrNameLst>
                                          <p:attrName>ppt_y</p:attrName>
                                        </p:attrNameLst>
                                      </p:cBhvr>
                                      <p:tavLst>
                                        <p:tav tm="0">
                                          <p:val>
                                            <p:strVal val="#ppt_y"/>
                                          </p:val>
                                        </p:tav>
                                        <p:tav tm="100000">
                                          <p:val>
                                            <p:strVal val="#ppt_y+#ppt_h*1.125000"/>
                                          </p:val>
                                        </p:tav>
                                      </p:tavLst>
                                    </p:anim>
                                    <p:animEffect transition="out" filter="wipe(down)">
                                      <p:cBhvr>
                                        <p:cTn id="78" dur="250"/>
                                        <p:tgtEl>
                                          <p:spTgt spid="30"/>
                                        </p:tgtEl>
                                      </p:cBhvr>
                                    </p:animEffect>
                                    <p:set>
                                      <p:cBhvr>
                                        <p:cTn id="79" dur="1" fill="hold">
                                          <p:stCondLst>
                                            <p:cond delay="249"/>
                                          </p:stCondLst>
                                        </p:cTn>
                                        <p:tgtEl>
                                          <p:spTgt spid="30"/>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23"/>
                                        </p:tgtEl>
                                      </p:cBhvr>
                                    </p:animEffect>
                                    <p:set>
                                      <p:cBhvr>
                                        <p:cTn id="82" dur="1" fill="hold">
                                          <p:stCondLst>
                                            <p:cond delay="249"/>
                                          </p:stCondLst>
                                        </p:cTn>
                                        <p:tgtEl>
                                          <p:spTgt spid="23"/>
                                        </p:tgtEl>
                                        <p:attrNameLst>
                                          <p:attrName>style.visibility</p:attrName>
                                        </p:attrNameLst>
                                      </p:cBhvr>
                                      <p:to>
                                        <p:strVal val="hidden"/>
                                      </p:to>
                                    </p:set>
                                  </p:childTnLst>
                                </p:cTn>
                              </p:par>
                            </p:childTnLst>
                          </p:cTn>
                        </p:par>
                        <p:par>
                          <p:cTn id="83" fill="hold">
                            <p:stCondLst>
                              <p:cond delay="1750"/>
                            </p:stCondLst>
                            <p:childTnLst>
                              <p:par>
                                <p:cTn id="84" presetID="12" presetClass="exit" presetSubtype="4" fill="hold" nodeType="afterEffect">
                                  <p:stCondLst>
                                    <p:cond delay="0"/>
                                  </p:stCondLst>
                                  <p:childTnLst>
                                    <p:anim calcmode="lin" valueType="num">
                                      <p:cBhvr additive="base">
                                        <p:cTn id="85" dur="250"/>
                                        <p:tgtEl>
                                          <p:spTgt spid="2"/>
                                        </p:tgtEl>
                                        <p:attrNameLst>
                                          <p:attrName>ppt_y</p:attrName>
                                        </p:attrNameLst>
                                      </p:cBhvr>
                                      <p:tavLst>
                                        <p:tav tm="0">
                                          <p:val>
                                            <p:strVal val="#ppt_y"/>
                                          </p:val>
                                        </p:tav>
                                        <p:tav tm="100000">
                                          <p:val>
                                            <p:strVal val="#ppt_y+#ppt_h*1.125000"/>
                                          </p:val>
                                        </p:tav>
                                      </p:tavLst>
                                    </p:anim>
                                    <p:animEffect transition="out" filter="wipe(down)">
                                      <p:cBhvr>
                                        <p:cTn id="86" dur="250"/>
                                        <p:tgtEl>
                                          <p:spTgt spid="2"/>
                                        </p:tgtEl>
                                      </p:cBhvr>
                                    </p:animEffect>
                                    <p:set>
                                      <p:cBhvr>
                                        <p:cTn id="87" dur="1" fill="hold">
                                          <p:stCondLst>
                                            <p:cond delay="249"/>
                                          </p:stCondLst>
                                        </p:cTn>
                                        <p:tgtEl>
                                          <p:spTgt spid="2"/>
                                        </p:tgtEl>
                                        <p:attrNameLst>
                                          <p:attrName>style.visibility</p:attrName>
                                        </p:attrNameLst>
                                      </p:cBhvr>
                                      <p:to>
                                        <p:strVal val="hidden"/>
                                      </p:to>
                                    </p:set>
                                  </p:childTnLst>
                                </p:cTn>
                              </p:par>
                              <p:par>
                                <p:cTn id="88" presetID="18" presetClass="exit" presetSubtype="6" fill="hold" nodeType="withEffect">
                                  <p:stCondLst>
                                    <p:cond delay="0"/>
                                  </p:stCondLst>
                                  <p:childTnLst>
                                    <p:animEffect transition="out" filter="strips(downRight)">
                                      <p:cBhvr>
                                        <p:cTn id="89" dur="1250"/>
                                        <p:tgtEl>
                                          <p:spTgt spid="7"/>
                                        </p:tgtEl>
                                      </p:cBhvr>
                                    </p:animEffect>
                                    <p:set>
                                      <p:cBhvr>
                                        <p:cTn id="90" dur="1" fill="hold">
                                          <p:stCondLst>
                                            <p:cond delay="1249"/>
                                          </p:stCondLst>
                                        </p:cTn>
                                        <p:tgtEl>
                                          <p:spTgt spid="7"/>
                                        </p:tgtEl>
                                        <p:attrNameLst>
                                          <p:attrName>style.visibility</p:attrName>
                                        </p:attrNameLst>
                                      </p:cBhvr>
                                      <p:to>
                                        <p:strVal val="hidden"/>
                                      </p:to>
                                    </p:set>
                                  </p:childTnLst>
                                </p:cTn>
                              </p:par>
                              <p:par>
                                <p:cTn id="91" presetID="35" presetClass="path" presetSubtype="0" accel="50000" decel="50000" fill="hold" nodeType="withEffect">
                                  <p:stCondLst>
                                    <p:cond delay="0"/>
                                  </p:stCondLst>
                                  <p:childTnLst>
                                    <p:animMotion origin="layout" path="M 1.66667E-6 1.11111E-6 L -0.59757 -0.00301 " pathEditMode="relative" rAng="0" ptsTypes="AA">
                                      <p:cBhvr>
                                        <p:cTn id="92" dur="1250" fill="hold"/>
                                        <p:tgtEl>
                                          <p:spTgt spid="40"/>
                                        </p:tgtEl>
                                        <p:attrNameLst>
                                          <p:attrName>ppt_x</p:attrName>
                                          <p:attrName>ppt_y</p:attrName>
                                        </p:attrNameLst>
                                      </p:cBhvr>
                                      <p:rCtr x="-29878" y="-162"/>
                                    </p:animMotion>
                                  </p:childTnLst>
                                </p:cTn>
                              </p:par>
                              <p:par>
                                <p:cTn id="93" presetID="35" presetClass="path" presetSubtype="0" accel="50000" decel="50000" fill="hold" grpId="1" nodeType="withEffect">
                                  <p:stCondLst>
                                    <p:cond delay="0"/>
                                  </p:stCondLst>
                                  <p:childTnLst>
                                    <p:animMotion origin="layout" path="M 1.11022E-16 3.7037E-6 L -0.59809 0.00208 " pathEditMode="relative" rAng="0" ptsTypes="AA">
                                      <p:cBhvr>
                                        <p:cTn id="94" dur="1250" fill="hold"/>
                                        <p:tgtEl>
                                          <p:spTgt spid="26"/>
                                        </p:tgtEl>
                                        <p:attrNameLst>
                                          <p:attrName>ppt_x</p:attrName>
                                          <p:attrName>ppt_y</p:attrName>
                                        </p:attrNameLst>
                                      </p:cBhvr>
                                      <p:rCtr x="-2991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p:cNvSpPr/>
          <p:nvPr/>
        </p:nvSpPr>
        <p:spPr>
          <a:xfrm>
            <a:off x="12154"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グループ化 2"/>
          <p:cNvGrpSpPr/>
          <p:nvPr/>
        </p:nvGrpSpPr>
        <p:grpSpPr>
          <a:xfrm>
            <a:off x="628650" y="1167907"/>
            <a:ext cx="7736072" cy="4296134"/>
            <a:chOff x="2191157" y="891250"/>
            <a:chExt cx="7383032" cy="4296134"/>
          </a:xfrm>
        </p:grpSpPr>
        <p:sp>
          <p:nvSpPr>
            <p:cNvPr id="2" name="角丸四角形 1"/>
            <p:cNvSpPr/>
            <p:nvPr/>
          </p:nvSpPr>
          <p:spPr>
            <a:xfrm>
              <a:off x="2191157" y="891250"/>
              <a:ext cx="7346382" cy="4247909"/>
            </a:xfrm>
            <a:prstGeom prst="roundRect">
              <a:avLst/>
            </a:prstGeom>
            <a:solidFill>
              <a:schemeClr val="bg1">
                <a:lumMod val="95000"/>
                <a:alpha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角丸四角形 28"/>
            <p:cNvSpPr/>
            <p:nvPr/>
          </p:nvSpPr>
          <p:spPr>
            <a:xfrm>
              <a:off x="2227807" y="939475"/>
              <a:ext cx="7346382" cy="4247909"/>
            </a:xfrm>
            <a:prstGeom prst="roundRect">
              <a:avLst/>
            </a:prstGeom>
            <a:solidFill>
              <a:schemeClr val="bg1">
                <a:lumMod val="95000"/>
                <a:alpha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スライド番号プレースホルダー 4"/>
          <p:cNvSpPr>
            <a:spLocks noGrp="1"/>
          </p:cNvSpPr>
          <p:nvPr>
            <p:ph type="sldNum" sz="quarter" idx="12"/>
          </p:nvPr>
        </p:nvSpPr>
        <p:spPr/>
        <p:txBody>
          <a:bodyPr/>
          <a:lstStyle/>
          <a:p>
            <a:fld id="{77BC51BC-B4E1-4696-A5AC-69017610EC25}" type="slidenum">
              <a:rPr lang="en-US" sz="1600" smtClean="0">
                <a:solidFill>
                  <a:schemeClr val="tx1"/>
                </a:solidFill>
              </a:rPr>
              <a:t>16</a:t>
            </a:fld>
            <a:endParaRPr lang="en-US" dirty="0">
              <a:solidFill>
                <a:schemeClr val="tx1"/>
              </a:solidFill>
            </a:endParaRPr>
          </a:p>
        </p:txBody>
      </p:sp>
      <p:cxnSp>
        <p:nvCxnSpPr>
          <p:cNvPr id="35" name="直線コネクタ 34"/>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ドーナツ 35"/>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テキスト ボックス 36"/>
          <p:cNvSpPr txBox="1"/>
          <p:nvPr/>
        </p:nvSpPr>
        <p:spPr>
          <a:xfrm>
            <a:off x="255531" y="337725"/>
            <a:ext cx="4976042" cy="584775"/>
          </a:xfrm>
          <a:prstGeom prst="rect">
            <a:avLst/>
          </a:prstGeom>
          <a:noFill/>
        </p:spPr>
        <p:txBody>
          <a:bodyPr wrap="none" rtlCol="0">
            <a:spAutoFit/>
          </a:bodyPr>
          <a:lstStyle/>
          <a:p>
            <a:r>
              <a:rPr kumimoji="1" lang="ja-JP" altLang="en-US" sz="3200" dirty="0"/>
              <a:t>Ｍ１の皆さんへのアドバイス</a:t>
            </a:r>
            <a:endParaRPr lang="en-US" sz="3200" dirty="0"/>
          </a:p>
        </p:txBody>
      </p:sp>
      <p:sp>
        <p:nvSpPr>
          <p:cNvPr id="15" name="コンテンツ プレースホルダー 2"/>
          <p:cNvSpPr>
            <a:spLocks noGrp="1"/>
          </p:cNvSpPr>
          <p:nvPr>
            <p:ph idx="1"/>
          </p:nvPr>
        </p:nvSpPr>
        <p:spPr>
          <a:xfrm>
            <a:off x="692150" y="1260225"/>
            <a:ext cx="7574824" cy="3696971"/>
          </a:xfrm>
        </p:spPr>
        <p:txBody>
          <a:bodyPr>
            <a:normAutofit fontScale="92500"/>
          </a:bodyPr>
          <a:lstStyle/>
          <a:p>
            <a:pPr marL="0" indent="0">
              <a:buNone/>
            </a:pPr>
            <a:endParaRPr kumimoji="1" lang="en-US" altLang="ja-JP" dirty="0" smtClean="0"/>
          </a:p>
          <a:p>
            <a:r>
              <a:rPr kumimoji="1" lang="en-US" altLang="ja-JP" dirty="0" smtClean="0"/>
              <a:t>PBL2,3</a:t>
            </a:r>
            <a:r>
              <a:rPr kumimoji="1" lang="ja-JP" altLang="en-US" dirty="0" smtClean="0"/>
              <a:t>テーマの選択</a:t>
            </a:r>
            <a:endParaRPr kumimoji="1" lang="en-US" altLang="ja-JP" dirty="0" smtClean="0"/>
          </a:p>
          <a:p>
            <a:pPr lvl="1"/>
            <a:r>
              <a:rPr kumimoji="1" lang="ja-JP" altLang="en-US" dirty="0" smtClean="0"/>
              <a:t>やりたいこと（自分に興味があるテーマか）</a:t>
            </a:r>
            <a:endParaRPr kumimoji="1" lang="en-US" altLang="ja-JP" dirty="0" smtClean="0"/>
          </a:p>
          <a:p>
            <a:pPr lvl="1"/>
            <a:r>
              <a:rPr lang="ja-JP" altLang="en-US" dirty="0" smtClean="0"/>
              <a:t>専門知識、能力（</a:t>
            </a:r>
            <a:r>
              <a:rPr lang="ja-JP" altLang="en-US" dirty="0"/>
              <a:t>自分にそのテーマを扱う力があるか</a:t>
            </a:r>
            <a:r>
              <a:rPr lang="ja-JP" altLang="en-US" dirty="0" smtClean="0"/>
              <a:t>）</a:t>
            </a:r>
            <a:endParaRPr lang="en-US" altLang="ja-JP" dirty="0" smtClean="0"/>
          </a:p>
          <a:p>
            <a:pPr lvl="1"/>
            <a:r>
              <a:rPr kumimoji="1" lang="ja-JP" altLang="en-US" dirty="0"/>
              <a:t>慎重に</a:t>
            </a:r>
            <a:r>
              <a:rPr kumimoji="1" lang="ja-JP" altLang="en-US" dirty="0" smtClean="0"/>
              <a:t>決める</a:t>
            </a:r>
            <a:endParaRPr kumimoji="1" lang="en-US" altLang="ja-JP" dirty="0" smtClean="0"/>
          </a:p>
          <a:p>
            <a:pPr marL="457200" lvl="1" indent="0">
              <a:buNone/>
            </a:pPr>
            <a:endParaRPr kumimoji="1" lang="en-US" altLang="ja-JP" dirty="0" smtClean="0"/>
          </a:p>
          <a:p>
            <a:r>
              <a:rPr kumimoji="1" lang="ja-JP" altLang="en-US" dirty="0" smtClean="0"/>
              <a:t>時間の分配</a:t>
            </a:r>
            <a:endParaRPr kumimoji="1" lang="en-US" altLang="ja-JP" dirty="0" smtClean="0"/>
          </a:p>
          <a:p>
            <a:pPr lvl="1"/>
            <a:r>
              <a:rPr kumimoji="1" lang="en-US" altLang="ja-JP" dirty="0" smtClean="0"/>
              <a:t>PBL</a:t>
            </a:r>
            <a:r>
              <a:rPr kumimoji="1" lang="en-US" altLang="ja-JP" dirty="0"/>
              <a:t>2</a:t>
            </a:r>
            <a:r>
              <a:rPr kumimoji="1" lang="ja-JP" altLang="en-US" dirty="0" smtClean="0"/>
              <a:t>の時できるだけ</a:t>
            </a:r>
            <a:endParaRPr kumimoji="1" lang="en-US" altLang="zh-CN" dirty="0" smtClean="0"/>
          </a:p>
          <a:p>
            <a:pPr lvl="1"/>
            <a:r>
              <a:rPr kumimoji="1" lang="en-US" altLang="ja-JP" dirty="0" smtClean="0"/>
              <a:t>PBL3</a:t>
            </a:r>
            <a:r>
              <a:rPr kumimoji="1" lang="ja-JP" altLang="en-US" dirty="0" err="1"/>
              <a:t>に</a:t>
            </a:r>
            <a:r>
              <a:rPr kumimoji="1" lang="ja-JP" altLang="en-US" dirty="0" err="1" smtClean="0"/>
              <a:t>就</a:t>
            </a:r>
            <a:r>
              <a:rPr kumimoji="1" lang="ja-JP" altLang="en-US" dirty="0" smtClean="0"/>
              <a:t>活のため、時間が少ない</a:t>
            </a:r>
            <a:endParaRPr kumimoji="1" lang="en-US" altLang="ja-JP" dirty="0"/>
          </a:p>
          <a:p>
            <a:endParaRPr kumimoji="1" lang="en-US" altLang="ja-JP" dirty="0" smtClean="0"/>
          </a:p>
          <a:p>
            <a:endParaRPr kumimoji="1" lang="en-US" altLang="ja-JP" dirty="0"/>
          </a:p>
          <a:p>
            <a:endParaRPr kumimoji="1" lang="en-US" altLang="ja-JP" dirty="0" smtClean="0"/>
          </a:p>
          <a:p>
            <a:endParaRPr kumimoji="1" lang="en-US" altLang="ja-JP" dirty="0" smtClean="0"/>
          </a:p>
          <a:p>
            <a:endParaRPr kumimoji="1" lang="ja-JP" altLang="en-US" dirty="0"/>
          </a:p>
        </p:txBody>
      </p:sp>
      <p:sp>
        <p:nvSpPr>
          <p:cNvPr id="11" name="テキスト ボックス 10"/>
          <p:cNvSpPr txBox="1"/>
          <p:nvPr/>
        </p:nvSpPr>
        <p:spPr>
          <a:xfrm>
            <a:off x="47252" y="5553735"/>
            <a:ext cx="1524776" cy="461665"/>
          </a:xfrm>
          <a:prstGeom prst="rect">
            <a:avLst/>
          </a:prstGeom>
          <a:noFill/>
        </p:spPr>
        <p:txBody>
          <a:bodyPr wrap="none" rtlCol="0">
            <a:spAutoFit/>
          </a:bodyPr>
          <a:lstStyle/>
          <a:p>
            <a:r>
              <a:rPr lang="ja-JP" altLang="en-US" sz="2400" b="1" dirty="0">
                <a:solidFill>
                  <a:srgbClr val="965B43"/>
                </a:solidFill>
              </a:rPr>
              <a:t>アドバイス</a:t>
            </a:r>
            <a:endParaRPr lang="en-US" sz="2400" b="1" dirty="0">
              <a:solidFill>
                <a:srgbClr val="965B43"/>
              </a:solidFill>
            </a:endParaRPr>
          </a:p>
        </p:txBody>
      </p:sp>
    </p:spTree>
    <p:extLst>
      <p:ext uri="{BB962C8B-B14F-4D97-AF65-F5344CB8AC3E}">
        <p14:creationId xmlns:p14="http://schemas.microsoft.com/office/powerpoint/2010/main" val="283155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blinds(horizontal)">
                                      <p:cBhvr>
                                        <p:cTn id="15" dur="500"/>
                                        <p:tgtEl>
                                          <p:spTgt spid="15">
                                            <p:txEl>
                                              <p:pRg st="1" end="1"/>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blinds(horizontal)">
                                      <p:cBhvr>
                                        <p:cTn id="19" dur="500"/>
                                        <p:tgtEl>
                                          <p:spTgt spid="15">
                                            <p:txEl>
                                              <p:pRg st="2" end="2"/>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blinds(horizontal)">
                                      <p:cBhvr>
                                        <p:cTn id="23" dur="500"/>
                                        <p:tgtEl>
                                          <p:spTgt spid="15">
                                            <p:txEl>
                                              <p:pRg st="3" end="3"/>
                                            </p:txEl>
                                          </p:spTgt>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blinds(horizontal)">
                                      <p:cBhvr>
                                        <p:cTn id="27" dur="500"/>
                                        <p:tgtEl>
                                          <p:spTgt spid="15">
                                            <p:txEl>
                                              <p:pRg st="4" end="4"/>
                                            </p:txEl>
                                          </p:spTgt>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animEffect transition="in" filter="blinds(horizontal)">
                                      <p:cBhvr>
                                        <p:cTn id="31" dur="500"/>
                                        <p:tgtEl>
                                          <p:spTgt spid="15">
                                            <p:txEl>
                                              <p:pRg st="6" end="6"/>
                                            </p:txEl>
                                          </p:spTgt>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animEffect transition="in" filter="blinds(horizontal)">
                                      <p:cBhvr>
                                        <p:cTn id="35" dur="500"/>
                                        <p:tgtEl>
                                          <p:spTgt spid="15">
                                            <p:txEl>
                                              <p:pRg st="7" end="7"/>
                                            </p:txEl>
                                          </p:spTgt>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animEffect transition="in" filter="blinds(horizontal)">
                                      <p:cBhvr>
                                        <p:cTn id="39" dur="500"/>
                                        <p:tgtEl>
                                          <p:spTgt spid="1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37"/>
                                        </p:tgtEl>
                                      </p:cBhvr>
                                    </p:animEffect>
                                    <p:set>
                                      <p:cBhvr>
                                        <p:cTn id="44" dur="1" fill="hold">
                                          <p:stCondLst>
                                            <p:cond delay="499"/>
                                          </p:stCondLst>
                                        </p:cTn>
                                        <p:tgtEl>
                                          <p:spTgt spid="3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
                                        </p:tgtEl>
                                      </p:cBhvr>
                                    </p:animEffect>
                                    <p:set>
                                      <p:cBhvr>
                                        <p:cTn id="47" dur="1" fill="hold">
                                          <p:stCondLst>
                                            <p:cond delay="499"/>
                                          </p:stCondLst>
                                        </p:cTn>
                                        <p:tgtEl>
                                          <p:spTgt spid="3"/>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5">
                                            <p:txEl>
                                              <p:pRg st="1" end="1"/>
                                            </p:txEl>
                                          </p:spTgt>
                                        </p:tgtEl>
                                      </p:cBhvr>
                                    </p:animEffect>
                                    <p:set>
                                      <p:cBhvr>
                                        <p:cTn id="50" dur="1" fill="hold">
                                          <p:stCondLst>
                                            <p:cond delay="499"/>
                                          </p:stCondLst>
                                        </p:cTn>
                                        <p:tgtEl>
                                          <p:spTgt spid="15">
                                            <p:txEl>
                                              <p:pRg st="1" end="1"/>
                                            </p:txEl>
                                          </p:spTgt>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5">
                                            <p:txEl>
                                              <p:pRg st="2" end="2"/>
                                            </p:txEl>
                                          </p:spTgt>
                                        </p:tgtEl>
                                      </p:cBhvr>
                                    </p:animEffect>
                                    <p:set>
                                      <p:cBhvr>
                                        <p:cTn id="53" dur="1" fill="hold">
                                          <p:stCondLst>
                                            <p:cond delay="499"/>
                                          </p:stCondLst>
                                        </p:cTn>
                                        <p:tgtEl>
                                          <p:spTgt spid="15">
                                            <p:txEl>
                                              <p:pRg st="2" end="2"/>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5">
                                            <p:txEl>
                                              <p:pRg st="3" end="3"/>
                                            </p:txEl>
                                          </p:spTgt>
                                        </p:tgtEl>
                                      </p:cBhvr>
                                    </p:animEffect>
                                    <p:set>
                                      <p:cBhvr>
                                        <p:cTn id="56" dur="1" fill="hold">
                                          <p:stCondLst>
                                            <p:cond delay="499"/>
                                          </p:stCondLst>
                                        </p:cTn>
                                        <p:tgtEl>
                                          <p:spTgt spid="15">
                                            <p:txEl>
                                              <p:pRg st="3" end="3"/>
                                            </p:tx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5">
                                            <p:txEl>
                                              <p:pRg st="4" end="4"/>
                                            </p:txEl>
                                          </p:spTgt>
                                        </p:tgtEl>
                                      </p:cBhvr>
                                    </p:animEffect>
                                    <p:set>
                                      <p:cBhvr>
                                        <p:cTn id="59" dur="1" fill="hold">
                                          <p:stCondLst>
                                            <p:cond delay="499"/>
                                          </p:stCondLst>
                                        </p:cTn>
                                        <p:tgtEl>
                                          <p:spTgt spid="15">
                                            <p:txEl>
                                              <p:pRg st="4" end="4"/>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5">
                                            <p:txEl>
                                              <p:pRg st="6" end="6"/>
                                            </p:txEl>
                                          </p:spTgt>
                                        </p:tgtEl>
                                      </p:cBhvr>
                                    </p:animEffect>
                                    <p:set>
                                      <p:cBhvr>
                                        <p:cTn id="62" dur="1" fill="hold">
                                          <p:stCondLst>
                                            <p:cond delay="499"/>
                                          </p:stCondLst>
                                        </p:cTn>
                                        <p:tgtEl>
                                          <p:spTgt spid="15">
                                            <p:txEl>
                                              <p:pRg st="6" end="6"/>
                                            </p:tx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5">
                                            <p:txEl>
                                              <p:pRg st="7" end="7"/>
                                            </p:txEl>
                                          </p:spTgt>
                                        </p:tgtEl>
                                      </p:cBhvr>
                                    </p:animEffect>
                                    <p:set>
                                      <p:cBhvr>
                                        <p:cTn id="65" dur="1" fill="hold">
                                          <p:stCondLst>
                                            <p:cond delay="499"/>
                                          </p:stCondLst>
                                        </p:cTn>
                                        <p:tgtEl>
                                          <p:spTgt spid="15">
                                            <p:txEl>
                                              <p:pRg st="7" end="7"/>
                                            </p:tx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5">
                                            <p:txEl>
                                              <p:pRg st="8" end="8"/>
                                            </p:txEl>
                                          </p:spTgt>
                                        </p:tgtEl>
                                      </p:cBhvr>
                                    </p:animEffect>
                                    <p:set>
                                      <p:cBhvr>
                                        <p:cTn id="68" dur="1" fill="hold">
                                          <p:stCondLst>
                                            <p:cond delay="499"/>
                                          </p:stCondLst>
                                        </p:cTn>
                                        <p:tgtEl>
                                          <p:spTgt spid="15">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15" grpId="0" uiExpand="1" build="p"/>
      <p:bldP spid="15"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rotWithShape="1">
          <a:blip r:embed="rId2">
            <a:extLst>
              <a:ext uri="{28A0092B-C50C-407E-A947-70E740481C1C}">
                <a14:useLocalDpi xmlns:a14="http://schemas.microsoft.com/office/drawing/2010/main" val="0"/>
              </a:ext>
            </a:extLst>
          </a:blip>
          <a:srcRect l="12682" r="12932"/>
          <a:stretch/>
        </p:blipFill>
        <p:spPr>
          <a:xfrm>
            <a:off x="11576" y="0"/>
            <a:ext cx="9120850" cy="6875279"/>
          </a:xfrm>
          <a:prstGeom prst="rect">
            <a:avLst/>
          </a:prstGeom>
        </p:spPr>
      </p:pic>
      <p:sp>
        <p:nvSpPr>
          <p:cNvPr id="3" name="スライド番号プレースホルダー 2"/>
          <p:cNvSpPr>
            <a:spLocks noGrp="1"/>
          </p:cNvSpPr>
          <p:nvPr>
            <p:ph type="sldNum" sz="quarter" idx="12"/>
          </p:nvPr>
        </p:nvSpPr>
        <p:spPr/>
        <p:txBody>
          <a:bodyPr/>
          <a:lstStyle/>
          <a:p>
            <a:fld id="{77BC51BC-B4E1-4696-A5AC-69017610EC25}" type="slidenum">
              <a:rPr lang="en-US" sz="1600" smtClean="0">
                <a:solidFill>
                  <a:schemeClr val="tx1"/>
                </a:solidFill>
              </a:rPr>
              <a:t>17</a:t>
            </a:fld>
            <a:endParaRPr lang="en-US" dirty="0">
              <a:solidFill>
                <a:schemeClr val="tx1"/>
              </a:solidFill>
            </a:endParaRPr>
          </a:p>
        </p:txBody>
      </p:sp>
      <p:sp>
        <p:nvSpPr>
          <p:cNvPr id="6" name="テキスト ボックス 5"/>
          <p:cNvSpPr txBox="1"/>
          <p:nvPr/>
        </p:nvSpPr>
        <p:spPr>
          <a:xfrm rot="-60000">
            <a:off x="2988072" y="2276398"/>
            <a:ext cx="3167855" cy="400110"/>
          </a:xfrm>
          <a:prstGeom prst="rect">
            <a:avLst/>
          </a:prstGeom>
          <a:noFill/>
        </p:spPr>
        <p:txBody>
          <a:bodyPr wrap="none" rtlCol="0">
            <a:spAutoFit/>
          </a:bodyPr>
          <a:lstStyle/>
          <a:p>
            <a:r>
              <a:rPr lang="ja-JP" altLang="en-US" sz="2000" dirty="0" smtClean="0"/>
              <a:t>ご清聴ありがとうございます</a:t>
            </a:r>
            <a:endParaRPr lang="en-US" sz="2000" dirty="0"/>
          </a:p>
        </p:txBody>
      </p:sp>
      <p:sp>
        <p:nvSpPr>
          <p:cNvPr id="9" name="テキスト ボックス 8"/>
          <p:cNvSpPr txBox="1"/>
          <p:nvPr/>
        </p:nvSpPr>
        <p:spPr>
          <a:xfrm rot="-60000">
            <a:off x="3865945" y="2956369"/>
            <a:ext cx="1153393" cy="369332"/>
          </a:xfrm>
          <a:prstGeom prst="rect">
            <a:avLst/>
          </a:prstGeom>
          <a:noFill/>
        </p:spPr>
        <p:txBody>
          <a:bodyPr wrap="none" rtlCol="0">
            <a:spAutoFit/>
          </a:bodyPr>
          <a:lstStyle/>
          <a:p>
            <a:r>
              <a:rPr lang="en-US" dirty="0" smtClean="0"/>
              <a:t>Thank you</a:t>
            </a:r>
            <a:endParaRPr lang="en-US" dirty="0"/>
          </a:p>
        </p:txBody>
      </p:sp>
    </p:spTree>
    <p:extLst>
      <p:ext uri="{BB962C8B-B14F-4D97-AF65-F5344CB8AC3E}">
        <p14:creationId xmlns:p14="http://schemas.microsoft.com/office/powerpoint/2010/main" val="4253655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正方形/長方形 29"/>
          <p:cNvSpPr/>
          <p:nvPr/>
        </p:nvSpPr>
        <p:spPr>
          <a:xfrm>
            <a:off x="12154"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グループ化 2"/>
          <p:cNvGrpSpPr/>
          <p:nvPr/>
        </p:nvGrpSpPr>
        <p:grpSpPr>
          <a:xfrm>
            <a:off x="678723" y="891250"/>
            <a:ext cx="7736072" cy="4296134"/>
            <a:chOff x="2191157" y="891250"/>
            <a:chExt cx="7383032" cy="4296134"/>
          </a:xfrm>
        </p:grpSpPr>
        <p:sp>
          <p:nvSpPr>
            <p:cNvPr id="2" name="角丸四角形 1"/>
            <p:cNvSpPr/>
            <p:nvPr/>
          </p:nvSpPr>
          <p:spPr>
            <a:xfrm>
              <a:off x="2191157" y="891250"/>
              <a:ext cx="7346382" cy="4247909"/>
            </a:xfrm>
            <a:prstGeom prst="roundRect">
              <a:avLst/>
            </a:prstGeom>
            <a:solidFill>
              <a:schemeClr val="bg1">
                <a:lumMod val="95000"/>
                <a:alpha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角丸四角形 28"/>
            <p:cNvSpPr/>
            <p:nvPr/>
          </p:nvSpPr>
          <p:spPr>
            <a:xfrm>
              <a:off x="2227807" y="939475"/>
              <a:ext cx="7346382" cy="4247909"/>
            </a:xfrm>
            <a:prstGeom prst="roundRect">
              <a:avLst/>
            </a:prstGeom>
            <a:solidFill>
              <a:schemeClr val="bg1">
                <a:lumMod val="95000"/>
                <a:alpha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スライド番号プレースホルダー 4"/>
          <p:cNvSpPr>
            <a:spLocks noGrp="1"/>
          </p:cNvSpPr>
          <p:nvPr>
            <p:ph type="sldNum" sz="quarter" idx="12"/>
          </p:nvPr>
        </p:nvSpPr>
        <p:spPr/>
        <p:txBody>
          <a:bodyPr/>
          <a:lstStyle/>
          <a:p>
            <a:fld id="{77BC51BC-B4E1-4696-A5AC-69017610EC25}" type="slidenum">
              <a:rPr lang="en-US" sz="1600" smtClean="0">
                <a:solidFill>
                  <a:schemeClr val="tx1"/>
                </a:solidFill>
              </a:rPr>
              <a:t>18</a:t>
            </a:fld>
            <a:endParaRPr lang="en-US" dirty="0">
              <a:solidFill>
                <a:schemeClr val="tx1"/>
              </a:solidFill>
            </a:endParaRPr>
          </a:p>
        </p:txBody>
      </p:sp>
      <p:sp>
        <p:nvSpPr>
          <p:cNvPr id="34" name="テキスト ボックス 33"/>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今後</a:t>
            </a:r>
            <a:endParaRPr lang="en-US" sz="2400" b="1" dirty="0">
              <a:solidFill>
                <a:srgbClr val="965B43"/>
              </a:solidFill>
            </a:endParaRPr>
          </a:p>
        </p:txBody>
      </p:sp>
      <p:cxnSp>
        <p:nvCxnSpPr>
          <p:cNvPr id="35" name="直線コネクタ 34"/>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ドーナツ 35"/>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テキスト ボックス 36"/>
          <p:cNvSpPr txBox="1"/>
          <p:nvPr/>
        </p:nvSpPr>
        <p:spPr>
          <a:xfrm>
            <a:off x="255531" y="151765"/>
            <a:ext cx="1120628" cy="584775"/>
          </a:xfrm>
          <a:prstGeom prst="rect">
            <a:avLst/>
          </a:prstGeom>
          <a:noFill/>
        </p:spPr>
        <p:txBody>
          <a:bodyPr wrap="none" rtlCol="0">
            <a:spAutoFit/>
          </a:bodyPr>
          <a:lstStyle/>
          <a:p>
            <a:r>
              <a:rPr lang="en-US" altLang="ja-JP" sz="3200" dirty="0" smtClean="0"/>
              <a:t>1.KPT</a:t>
            </a:r>
            <a:endParaRPr lang="en-US" sz="3200" dirty="0"/>
          </a:p>
        </p:txBody>
      </p:sp>
      <p:sp>
        <p:nvSpPr>
          <p:cNvPr id="6" name="テキスト ボックス 5"/>
          <p:cNvSpPr txBox="1"/>
          <p:nvPr/>
        </p:nvSpPr>
        <p:spPr>
          <a:xfrm>
            <a:off x="1483065" y="1434167"/>
            <a:ext cx="5911298" cy="2862322"/>
          </a:xfrm>
          <a:prstGeom prst="rect">
            <a:avLst/>
          </a:prstGeom>
          <a:noFill/>
        </p:spPr>
        <p:txBody>
          <a:bodyPr wrap="none" rtlCol="0">
            <a:spAutoFit/>
          </a:bodyPr>
          <a:lstStyle/>
          <a:p>
            <a:r>
              <a:rPr lang="en-US" altLang="ja-JP" sz="2000" dirty="0" smtClean="0"/>
              <a:t>Keep  </a:t>
            </a:r>
            <a:r>
              <a:rPr lang="ja-JP" altLang="en-US" sz="2000" dirty="0" smtClean="0"/>
              <a:t>：　　互い</a:t>
            </a:r>
            <a:r>
              <a:rPr lang="ja-JP" altLang="en-US" sz="2000" dirty="0"/>
              <a:t>のサポート</a:t>
            </a:r>
          </a:p>
          <a:p>
            <a:pPr lvl="2"/>
            <a:r>
              <a:rPr lang="ja-JP" altLang="en-US" sz="2000" dirty="0" smtClean="0"/>
              <a:t>　 楽しい雰囲気</a:t>
            </a:r>
            <a:endParaRPr lang="en-US" altLang="ja-JP" sz="2000" dirty="0" smtClean="0"/>
          </a:p>
          <a:p>
            <a:pPr lvl="2"/>
            <a:endParaRPr lang="ja-JP" altLang="en-US" sz="2000" dirty="0"/>
          </a:p>
          <a:p>
            <a:r>
              <a:rPr lang="en-US" altLang="ja-JP" sz="2000" dirty="0" smtClean="0"/>
              <a:t>Problem</a:t>
            </a:r>
            <a:r>
              <a:rPr lang="ja-JP" altLang="en-US" sz="2000" dirty="0" smtClean="0"/>
              <a:t>：　配分</a:t>
            </a:r>
            <a:r>
              <a:rPr lang="ja-JP" altLang="en-US" sz="2000" dirty="0"/>
              <a:t>したとおり</a:t>
            </a:r>
            <a:r>
              <a:rPr lang="ja-JP" altLang="en-US" sz="2000" dirty="0" smtClean="0"/>
              <a:t>にタスクを</a:t>
            </a:r>
            <a:r>
              <a:rPr lang="ja-JP" altLang="en-US" sz="2000" dirty="0"/>
              <a:t>担当してなかった</a:t>
            </a:r>
          </a:p>
          <a:p>
            <a:pPr lvl="2"/>
            <a:r>
              <a:rPr lang="ja-JP" altLang="en-US" sz="2000" dirty="0" smtClean="0"/>
              <a:t>　 作業間</a:t>
            </a:r>
            <a:r>
              <a:rPr lang="ja-JP" altLang="en-US" sz="2000" dirty="0"/>
              <a:t>の影響が大きい</a:t>
            </a:r>
          </a:p>
          <a:p>
            <a:pPr lvl="2"/>
            <a:r>
              <a:rPr lang="ja-JP" altLang="en-US" sz="2000" dirty="0" smtClean="0"/>
              <a:t>　 不合理的</a:t>
            </a:r>
            <a:r>
              <a:rPr lang="ja-JP" altLang="en-US" sz="2000" dirty="0"/>
              <a:t>な</a:t>
            </a:r>
            <a:r>
              <a:rPr lang="ja-JP" altLang="en-US" sz="2000" dirty="0" smtClean="0"/>
              <a:t>スケジュール</a:t>
            </a:r>
            <a:endParaRPr lang="en-US" altLang="ja-JP" sz="2000" dirty="0" smtClean="0"/>
          </a:p>
          <a:p>
            <a:pPr lvl="2"/>
            <a:endParaRPr lang="ja-JP" altLang="en-US" sz="2000" dirty="0"/>
          </a:p>
          <a:p>
            <a:r>
              <a:rPr lang="en-US" altLang="ja-JP" sz="2000" dirty="0" smtClean="0"/>
              <a:t>Try</a:t>
            </a:r>
            <a:r>
              <a:rPr lang="ja-JP" altLang="en-US" sz="2000" dirty="0" smtClean="0"/>
              <a:t>：　　　　定期的</a:t>
            </a:r>
            <a:r>
              <a:rPr lang="ja-JP" altLang="en-US" sz="2000" dirty="0"/>
              <a:t>な内部報告会</a:t>
            </a:r>
          </a:p>
          <a:p>
            <a:pPr lvl="2"/>
            <a:r>
              <a:rPr lang="ja-JP" altLang="en-US" sz="2000" dirty="0" smtClean="0"/>
              <a:t>　 順番</a:t>
            </a:r>
            <a:r>
              <a:rPr lang="ja-JP" altLang="en-US" sz="2000" dirty="0"/>
              <a:t>で会議記録を担当する</a:t>
            </a:r>
          </a:p>
        </p:txBody>
      </p:sp>
      <p:grpSp>
        <p:nvGrpSpPr>
          <p:cNvPr id="8" name="グループ化 7"/>
          <p:cNvGrpSpPr/>
          <p:nvPr/>
        </p:nvGrpSpPr>
        <p:grpSpPr>
          <a:xfrm>
            <a:off x="7352506" y="648183"/>
            <a:ext cx="4199028" cy="4716000"/>
            <a:chOff x="7352506" y="648183"/>
            <a:chExt cx="4199028" cy="4716000"/>
          </a:xfrm>
        </p:grpSpPr>
        <p:sp>
          <p:nvSpPr>
            <p:cNvPr id="28" name="正方形/長方形 27"/>
            <p:cNvSpPr/>
            <p:nvPr/>
          </p:nvSpPr>
          <p:spPr>
            <a:xfrm>
              <a:off x="10359339" y="648183"/>
              <a:ext cx="1192195" cy="4716000"/>
            </a:xfrm>
            <a:prstGeom prst="rect">
              <a:avLst/>
            </a:prstGeom>
            <a:solidFill>
              <a:srgbClr val="D6D7D2"/>
            </a:solidFill>
            <a:ln>
              <a:solidFill>
                <a:srgbClr val="D6D7D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p:cNvPicPr>
              <a:picLocks noChangeAspect="1"/>
            </p:cNvPicPr>
            <p:nvPr/>
          </p:nvPicPr>
          <p:blipFill>
            <a:blip r:embed="rId3"/>
            <a:stretch>
              <a:fillRect/>
            </a:stretch>
          </p:blipFill>
          <p:spPr>
            <a:xfrm>
              <a:off x="7352506" y="648183"/>
              <a:ext cx="3006833" cy="4716000"/>
            </a:xfrm>
            <a:prstGeom prst="rect">
              <a:avLst/>
            </a:prstGeom>
          </p:spPr>
        </p:pic>
      </p:grpSp>
    </p:spTree>
    <p:extLst>
      <p:ext uri="{BB962C8B-B14F-4D97-AF65-F5344CB8AC3E}">
        <p14:creationId xmlns:p14="http://schemas.microsoft.com/office/powerpoint/2010/main" val="1227622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7"/>
                                        </p:tgtEl>
                                      </p:cBhvr>
                                    </p:animEffect>
                                    <p:set>
                                      <p:cBhvr>
                                        <p:cTn id="23" dur="1" fill="hold">
                                          <p:stCondLst>
                                            <p:cond delay="499"/>
                                          </p:stCondLst>
                                        </p:cTn>
                                        <p:tgtEl>
                                          <p:spTgt spid="37"/>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par>
                          <p:cTn id="26" fill="hold">
                            <p:stCondLst>
                              <p:cond delay="500"/>
                            </p:stCondLst>
                            <p:childTnLst>
                              <p:par>
                                <p:cTn id="27" presetID="35" presetClass="path" presetSubtype="0" accel="50000" decel="50000" fill="hold" nodeType="afterEffect">
                                  <p:stCondLst>
                                    <p:cond delay="0"/>
                                  </p:stCondLst>
                                  <p:childTnLst>
                                    <p:animMotion origin="layout" path="M 0 0 L -0.25 0 E" pathEditMode="relative" ptsTypes="">
                                      <p:cBhvr>
                                        <p:cTn id="28"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正方形/長方形 29"/>
          <p:cNvSpPr/>
          <p:nvPr/>
        </p:nvSpPr>
        <p:spPr>
          <a:xfrm>
            <a:off x="12154"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19</a:t>
            </a:fld>
            <a:endParaRPr lang="en-US" dirty="0">
              <a:solidFill>
                <a:schemeClr val="tx1"/>
              </a:solidFill>
            </a:endParaRPr>
          </a:p>
        </p:txBody>
      </p:sp>
      <p:sp>
        <p:nvSpPr>
          <p:cNvPr id="34" name="テキスト ボックス 33"/>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今後</a:t>
            </a:r>
            <a:endParaRPr lang="en-US" sz="2400" b="1" dirty="0">
              <a:solidFill>
                <a:srgbClr val="965B43"/>
              </a:solidFill>
            </a:endParaRPr>
          </a:p>
        </p:txBody>
      </p:sp>
      <p:cxnSp>
        <p:nvCxnSpPr>
          <p:cNvPr id="35" name="直線コネクタ 34"/>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ドーナツ 35"/>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テキスト ボックス 36"/>
          <p:cNvSpPr txBox="1"/>
          <p:nvPr/>
        </p:nvSpPr>
        <p:spPr>
          <a:xfrm>
            <a:off x="255531" y="151765"/>
            <a:ext cx="2888932" cy="584775"/>
          </a:xfrm>
          <a:prstGeom prst="rect">
            <a:avLst/>
          </a:prstGeom>
          <a:noFill/>
        </p:spPr>
        <p:txBody>
          <a:bodyPr wrap="none" rtlCol="0">
            <a:spAutoFit/>
          </a:bodyPr>
          <a:lstStyle/>
          <a:p>
            <a:r>
              <a:rPr lang="en-US" altLang="ja-JP" sz="3200" dirty="0"/>
              <a:t>3</a:t>
            </a:r>
            <a:r>
              <a:rPr lang="en-US" altLang="ja-JP" sz="3200" dirty="0" smtClean="0"/>
              <a:t>.</a:t>
            </a:r>
            <a:r>
              <a:rPr lang="ja-JP" altLang="en-US" sz="3200" dirty="0" smtClean="0"/>
              <a:t>イノベーション</a:t>
            </a:r>
            <a:endParaRPr lang="en-US" sz="3200" dirty="0"/>
          </a:p>
        </p:txBody>
      </p:sp>
      <p:sp>
        <p:nvSpPr>
          <p:cNvPr id="3" name="テキスト ボックス 2"/>
          <p:cNvSpPr txBox="1"/>
          <p:nvPr/>
        </p:nvSpPr>
        <p:spPr>
          <a:xfrm>
            <a:off x="367810" y="1693549"/>
            <a:ext cx="8566769" cy="3508653"/>
          </a:xfrm>
          <a:prstGeom prst="rect">
            <a:avLst/>
          </a:prstGeom>
          <a:noFill/>
        </p:spPr>
        <p:txBody>
          <a:bodyPr wrap="none" rtlCol="0">
            <a:spAutoFit/>
          </a:bodyPr>
          <a:lstStyle/>
          <a:p>
            <a:r>
              <a:rPr lang="ja-JP" altLang="en-US" sz="2000" dirty="0" smtClean="0">
                <a:latin typeface="+mn-ea"/>
              </a:rPr>
              <a:t>アイデア：</a:t>
            </a:r>
            <a:endParaRPr lang="en-US" altLang="ja-JP" sz="2000" dirty="0" smtClean="0">
              <a:latin typeface="+mn-ea"/>
            </a:endParaRPr>
          </a:p>
          <a:p>
            <a:pPr marL="457200" indent="-457200">
              <a:buFont typeface="+mj-lt"/>
              <a:buAutoNum type="arabicPeriod"/>
            </a:pPr>
            <a:r>
              <a:rPr lang="en-US" altLang="en-US" sz="2000" dirty="0" err="1" smtClean="0">
                <a:latin typeface="+mn-ea"/>
              </a:rPr>
              <a:t>手の動きで操作</a:t>
            </a:r>
            <a:endParaRPr lang="en-US" altLang="en-US" sz="2000" dirty="0" smtClean="0">
              <a:latin typeface="+mn-ea"/>
            </a:endParaRPr>
          </a:p>
          <a:p>
            <a:pPr marL="457200" indent="-457200">
              <a:buFont typeface="+mj-lt"/>
              <a:buAutoNum type="arabicPeriod"/>
            </a:pPr>
            <a:r>
              <a:rPr lang="ja-JP" altLang="en-US" sz="2000" dirty="0">
                <a:latin typeface="+mn-ea"/>
              </a:rPr>
              <a:t>遠距離</a:t>
            </a:r>
            <a:r>
              <a:rPr lang="en-US" altLang="en-US" sz="2000" dirty="0" err="1" smtClean="0">
                <a:latin typeface="+mn-ea"/>
              </a:rPr>
              <a:t>操作</a:t>
            </a:r>
            <a:endParaRPr lang="en-US" altLang="en-US" sz="2000" dirty="0" smtClean="0">
              <a:latin typeface="+mn-ea"/>
            </a:endParaRPr>
          </a:p>
          <a:p>
            <a:endParaRPr lang="en-US" altLang="en-US" sz="2000" dirty="0" smtClean="0">
              <a:latin typeface="+mn-ea"/>
            </a:endParaRPr>
          </a:p>
          <a:p>
            <a:endParaRPr lang="en-US" altLang="en-US" sz="2000" dirty="0" smtClean="0">
              <a:latin typeface="+mn-ea"/>
            </a:endParaRPr>
          </a:p>
          <a:p>
            <a:endParaRPr lang="en-US" altLang="en-US" sz="2000" dirty="0">
              <a:latin typeface="+mn-ea"/>
            </a:endParaRPr>
          </a:p>
          <a:p>
            <a:r>
              <a:rPr lang="ja-JP" altLang="en-US" sz="1600" dirty="0" smtClean="0">
                <a:latin typeface="+mn-ea"/>
              </a:rPr>
              <a:t>第一次産業革命（機械化）</a:t>
            </a:r>
            <a:endParaRPr lang="en-US" altLang="ja-JP" sz="1600" dirty="0" smtClean="0">
              <a:latin typeface="+mn-ea"/>
            </a:endParaRPr>
          </a:p>
          <a:p>
            <a:r>
              <a:rPr lang="ja-JP" altLang="en-US" sz="1600" dirty="0" smtClean="0">
                <a:latin typeface="+mn-ea"/>
              </a:rPr>
              <a:t>第二次産業革命（電気化）</a:t>
            </a:r>
            <a:endParaRPr lang="en-US" altLang="ja-JP" sz="1600" dirty="0" smtClean="0">
              <a:latin typeface="+mn-ea"/>
            </a:endParaRPr>
          </a:p>
          <a:p>
            <a:r>
              <a:rPr lang="ja-JP" altLang="en-US" sz="1600" dirty="0" smtClean="0">
                <a:latin typeface="+mn-ea"/>
              </a:rPr>
              <a:t>第三次産業革命（デジタル化）</a:t>
            </a:r>
            <a:endParaRPr lang="en-US" altLang="en-US" sz="1600" dirty="0">
              <a:latin typeface="+mn-ea"/>
            </a:endParaRPr>
          </a:p>
          <a:p>
            <a:r>
              <a:rPr lang="ja-JP" altLang="en-US" sz="2400" dirty="0" smtClean="0">
                <a:latin typeface="+mn-ea"/>
              </a:rPr>
              <a:t>第四次</a:t>
            </a:r>
            <a:r>
              <a:rPr lang="ja-JP" altLang="en-US" sz="2400" dirty="0">
                <a:latin typeface="+mn-ea"/>
              </a:rPr>
              <a:t>産業</a:t>
            </a:r>
            <a:r>
              <a:rPr lang="ja-JP" altLang="en-US" sz="2400" dirty="0" smtClean="0">
                <a:latin typeface="+mn-ea"/>
              </a:rPr>
              <a:t>革命（スマート化）</a:t>
            </a:r>
            <a:r>
              <a:rPr lang="en-US" altLang="en-US" sz="2400" dirty="0" err="1" smtClean="0">
                <a:latin typeface="+mn-ea"/>
              </a:rPr>
              <a:t>に向け</a:t>
            </a:r>
            <a:endParaRPr lang="en-US" altLang="en-US" sz="2400" dirty="0">
              <a:latin typeface="+mn-ea"/>
            </a:endParaRPr>
          </a:p>
          <a:p>
            <a:endParaRPr lang="en-US" altLang="ja-JP" sz="1400" dirty="0" smtClean="0">
              <a:latin typeface="+mn-ea"/>
            </a:endParaRPr>
          </a:p>
          <a:p>
            <a:r>
              <a:rPr lang="ja-JP" altLang="en-US" sz="1400" dirty="0">
                <a:latin typeface="+mn-ea"/>
              </a:rPr>
              <a:t>　</a:t>
            </a:r>
            <a:r>
              <a:rPr lang="ja-JP" altLang="en-US" sz="1400" dirty="0" smtClean="0">
                <a:latin typeface="+mn-ea"/>
              </a:rPr>
              <a:t>　　</a:t>
            </a:r>
            <a:r>
              <a:rPr lang="ja-JP" altLang="en-US" sz="1600" dirty="0" smtClean="0">
                <a:latin typeface="+mn-ea"/>
              </a:rPr>
              <a:t>スマートデバイス、センサー、クラウド、ビグデータ、</a:t>
            </a:r>
            <a:r>
              <a:rPr lang="en-US" altLang="ja-JP" sz="1600" dirty="0" smtClean="0">
                <a:latin typeface="+mn-ea"/>
              </a:rPr>
              <a:t>3D</a:t>
            </a:r>
            <a:r>
              <a:rPr lang="ja-JP" altLang="en-US" sz="1600" dirty="0" smtClean="0">
                <a:latin typeface="+mn-ea"/>
              </a:rPr>
              <a:t>プリンター、実世界とネットワークの接続</a:t>
            </a:r>
            <a:endParaRPr lang="en-US" altLang="en-US" sz="1600" dirty="0">
              <a:latin typeface="+mn-ea"/>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963" y="939960"/>
            <a:ext cx="3133725" cy="3133725"/>
          </a:xfrm>
          <a:prstGeom prst="rect">
            <a:avLst/>
          </a:prstGeom>
        </p:spPr>
      </p:pic>
    </p:spTree>
    <p:extLst>
      <p:ext uri="{BB962C8B-B14F-4D97-AF65-F5344CB8AC3E}">
        <p14:creationId xmlns:p14="http://schemas.microsoft.com/office/powerpoint/2010/main" val="366374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750"/>
                                        <p:tgtEl>
                                          <p:spTgt spid="3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9131846" cy="6858000"/>
          </a:xfrm>
          <a:prstGeom prst="rect">
            <a:avLst/>
          </a:prstGeom>
          <a:solidFill>
            <a:srgbClr val="B1AE9F"/>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直線コネクタ 6"/>
          <p:cNvCxnSpPr/>
          <p:nvPr/>
        </p:nvCxnSpPr>
        <p:spPr>
          <a:xfrm>
            <a:off x="792480" y="6412970"/>
            <a:ext cx="55747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28252" y="5553735"/>
            <a:ext cx="800219" cy="461665"/>
          </a:xfrm>
          <a:prstGeom prst="rect">
            <a:avLst/>
          </a:prstGeom>
          <a:noFill/>
        </p:spPr>
        <p:txBody>
          <a:bodyPr wrap="none" rtlCol="0">
            <a:spAutoFit/>
          </a:bodyPr>
          <a:lstStyle/>
          <a:p>
            <a:r>
              <a:rPr lang="ja-JP" altLang="en-US" sz="2400" b="1" dirty="0">
                <a:solidFill>
                  <a:srgbClr val="965B43"/>
                </a:solidFill>
              </a:rPr>
              <a:t>分析</a:t>
            </a:r>
            <a:endParaRPr lang="en-US" sz="2400" b="1" dirty="0">
              <a:solidFill>
                <a:srgbClr val="965B43"/>
              </a:solidFill>
            </a:endParaRPr>
          </a:p>
        </p:txBody>
      </p:sp>
      <p:sp>
        <p:nvSpPr>
          <p:cNvPr id="24" name="テキスト ボックス 23"/>
          <p:cNvSpPr txBox="1"/>
          <p:nvPr/>
        </p:nvSpPr>
        <p:spPr>
          <a:xfrm>
            <a:off x="2217882" y="5628302"/>
            <a:ext cx="697627" cy="400110"/>
          </a:xfrm>
          <a:prstGeom prst="rect">
            <a:avLst/>
          </a:prstGeom>
          <a:noFill/>
        </p:spPr>
        <p:txBody>
          <a:bodyPr wrap="none" rtlCol="0">
            <a:spAutoFit/>
          </a:bodyPr>
          <a:lstStyle/>
          <a:p>
            <a:r>
              <a:rPr lang="ja-JP" altLang="en-US" sz="2000" b="1" dirty="0">
                <a:solidFill>
                  <a:schemeClr val="bg1"/>
                </a:solidFill>
              </a:rPr>
              <a:t>設計</a:t>
            </a:r>
            <a:endParaRPr lang="en-US" sz="2000" b="1" dirty="0">
              <a:solidFill>
                <a:schemeClr val="bg1"/>
              </a:solidFill>
            </a:endParaRPr>
          </a:p>
        </p:txBody>
      </p:sp>
      <p:sp>
        <p:nvSpPr>
          <p:cNvPr id="25" name="テキスト ボックス 24"/>
          <p:cNvSpPr txBox="1"/>
          <p:nvPr/>
        </p:nvSpPr>
        <p:spPr>
          <a:xfrm>
            <a:off x="4073113" y="5630326"/>
            <a:ext cx="697627" cy="400110"/>
          </a:xfrm>
          <a:prstGeom prst="rect">
            <a:avLst/>
          </a:prstGeom>
          <a:noFill/>
        </p:spPr>
        <p:txBody>
          <a:bodyPr wrap="none" rtlCol="0">
            <a:spAutoFit/>
          </a:bodyPr>
          <a:lstStyle/>
          <a:p>
            <a:r>
              <a:rPr lang="ja-JP" altLang="en-US" sz="2000" b="1" dirty="0">
                <a:solidFill>
                  <a:schemeClr val="bg1"/>
                </a:solidFill>
              </a:rPr>
              <a:t>開発</a:t>
            </a:r>
            <a:endParaRPr lang="en-US" sz="2000" b="1" dirty="0">
              <a:solidFill>
                <a:schemeClr val="bg1"/>
              </a:solidFill>
            </a:endParaRPr>
          </a:p>
        </p:txBody>
      </p:sp>
      <p:sp>
        <p:nvSpPr>
          <p:cNvPr id="26" name="テキスト ボックス 25"/>
          <p:cNvSpPr txBox="1"/>
          <p:nvPr/>
        </p:nvSpPr>
        <p:spPr>
          <a:xfrm>
            <a:off x="5711638" y="5631635"/>
            <a:ext cx="1301959" cy="400110"/>
          </a:xfrm>
          <a:prstGeom prst="rect">
            <a:avLst/>
          </a:prstGeom>
          <a:noFill/>
        </p:spPr>
        <p:txBody>
          <a:bodyPr wrap="none" rtlCol="0">
            <a:spAutoFit/>
          </a:bodyPr>
          <a:lstStyle/>
          <a:p>
            <a:r>
              <a:rPr lang="ja-JP" altLang="en-US" sz="2000" b="1" dirty="0">
                <a:solidFill>
                  <a:schemeClr val="bg1"/>
                </a:solidFill>
              </a:rPr>
              <a:t>アドバイス</a:t>
            </a:r>
            <a:endParaRPr lang="en-US" sz="2000" b="1" dirty="0">
              <a:solidFill>
                <a:schemeClr val="bg1"/>
              </a:solidFill>
            </a:endParaRPr>
          </a:p>
        </p:txBody>
      </p:sp>
      <p:grpSp>
        <p:nvGrpSpPr>
          <p:cNvPr id="13" name="グループ化 12"/>
          <p:cNvGrpSpPr/>
          <p:nvPr/>
        </p:nvGrpSpPr>
        <p:grpSpPr>
          <a:xfrm>
            <a:off x="850613" y="4116536"/>
            <a:ext cx="1716076" cy="1405376"/>
            <a:chOff x="1041721" y="4148359"/>
            <a:chExt cx="1716076" cy="1405376"/>
          </a:xfrm>
        </p:grpSpPr>
        <p:cxnSp>
          <p:nvCxnSpPr>
            <p:cNvPr id="8" name="直線コネクタ 7"/>
            <p:cNvCxnSpPr/>
            <p:nvPr/>
          </p:nvCxnSpPr>
          <p:spPr>
            <a:xfrm flipV="1">
              <a:off x="1041721" y="4879126"/>
              <a:ext cx="1367269" cy="67460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2408990" y="4148359"/>
              <a:ext cx="348807" cy="73076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p:nvPr/>
        </p:nvGrpSpPr>
        <p:grpSpPr>
          <a:xfrm>
            <a:off x="1228471" y="1175914"/>
            <a:ext cx="2844642" cy="2940622"/>
            <a:chOff x="12401752" y="739014"/>
            <a:chExt cx="2376888" cy="2940622"/>
          </a:xfrm>
        </p:grpSpPr>
        <p:grpSp>
          <p:nvGrpSpPr>
            <p:cNvPr id="31" name="グループ化 30"/>
            <p:cNvGrpSpPr/>
            <p:nvPr/>
          </p:nvGrpSpPr>
          <p:grpSpPr>
            <a:xfrm>
              <a:off x="12401752" y="739014"/>
              <a:ext cx="2376888" cy="2940622"/>
              <a:chOff x="2191157" y="891250"/>
              <a:chExt cx="7490126" cy="4346945"/>
            </a:xfrm>
            <a:effectLst>
              <a:outerShdw blurRad="50800" dist="76200" dir="4200000" algn="t" rotWithShape="0">
                <a:schemeClr val="bg2">
                  <a:lumMod val="75000"/>
                  <a:alpha val="40000"/>
                </a:schemeClr>
              </a:outerShdw>
            </a:effectLst>
          </p:grpSpPr>
          <p:sp>
            <p:nvSpPr>
              <p:cNvPr id="32" name="角丸四角形 31"/>
              <p:cNvSpPr/>
              <p:nvPr/>
            </p:nvSpPr>
            <p:spPr>
              <a:xfrm>
                <a:off x="2191157" y="891250"/>
                <a:ext cx="7346382" cy="4247909"/>
              </a:xfrm>
              <a:prstGeom prst="roundRect">
                <a:avLst/>
              </a:prstGeom>
              <a:solidFill>
                <a:schemeClr val="bg1">
                  <a:lumMod val="95000"/>
                  <a:alpha val="4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角丸四角形 32"/>
              <p:cNvSpPr/>
              <p:nvPr/>
            </p:nvSpPr>
            <p:spPr>
              <a:xfrm>
                <a:off x="2334901" y="990286"/>
                <a:ext cx="7346382" cy="4247909"/>
              </a:xfrm>
              <a:prstGeom prst="roundRect">
                <a:avLst/>
              </a:prstGeom>
              <a:solidFill>
                <a:schemeClr val="bg1">
                  <a:lumMod val="95000"/>
                  <a:alpha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正方形/長方形 2"/>
            <p:cNvSpPr/>
            <p:nvPr/>
          </p:nvSpPr>
          <p:spPr>
            <a:xfrm>
              <a:off x="12657225" y="1331869"/>
              <a:ext cx="1752600" cy="1569660"/>
            </a:xfrm>
            <a:prstGeom prst="rect">
              <a:avLst/>
            </a:prstGeom>
          </p:spPr>
          <p:txBody>
            <a:bodyPr wrap="square">
              <a:spAutoFit/>
            </a:bodyPr>
            <a:lstStyle/>
            <a:p>
              <a:pPr marL="457200" indent="-457200">
                <a:buFont typeface="+mj-lt"/>
                <a:buAutoNum type="arabicPeriod"/>
              </a:pPr>
              <a:r>
                <a:rPr lang="ja-JP" altLang="en-US" sz="2400" dirty="0">
                  <a:latin typeface="+mn-ea"/>
                </a:rPr>
                <a:t>背景</a:t>
              </a:r>
              <a:endParaRPr lang="en-US" altLang="ja-JP" sz="2400" dirty="0">
                <a:latin typeface="+mn-ea"/>
              </a:endParaRPr>
            </a:p>
            <a:p>
              <a:pPr marL="457200" indent="-457200">
                <a:buFont typeface="+mj-lt"/>
                <a:buAutoNum type="arabicPeriod"/>
              </a:pPr>
              <a:r>
                <a:rPr lang="ja-JP" altLang="en-US" sz="2400" dirty="0">
                  <a:latin typeface="+mn-ea"/>
                </a:rPr>
                <a:t>要求分析</a:t>
              </a:r>
              <a:endParaRPr lang="en-US" altLang="ja-JP" sz="2400" dirty="0">
                <a:latin typeface="+mn-ea"/>
              </a:endParaRPr>
            </a:p>
            <a:p>
              <a:pPr marL="457200" indent="-457200">
                <a:buFont typeface="+mj-lt"/>
                <a:buAutoNum type="arabicPeriod"/>
              </a:pPr>
              <a:r>
                <a:rPr lang="ja-JP" altLang="en-US" sz="2400" dirty="0">
                  <a:latin typeface="+mn-ea"/>
                </a:rPr>
                <a:t>解決策</a:t>
              </a:r>
              <a:endParaRPr lang="en-US" altLang="ja-JP" sz="2400" dirty="0">
                <a:latin typeface="+mn-ea"/>
              </a:endParaRPr>
            </a:p>
          </p:txBody>
        </p:sp>
      </p:grpSp>
      <p:sp>
        <p:nvSpPr>
          <p:cNvPr id="12" name="スライド番号プレースホルダー 11"/>
          <p:cNvSpPr>
            <a:spLocks noGrp="1"/>
          </p:cNvSpPr>
          <p:nvPr>
            <p:ph type="sldNum" sz="quarter" idx="12"/>
          </p:nvPr>
        </p:nvSpPr>
        <p:spPr/>
        <p:txBody>
          <a:bodyPr/>
          <a:lstStyle/>
          <a:p>
            <a:fld id="{77BC51BC-B4E1-4696-A5AC-69017610EC25}" type="slidenum">
              <a:rPr lang="en-US" sz="1600" smtClean="0">
                <a:solidFill>
                  <a:schemeClr val="tx1"/>
                </a:solidFill>
              </a:rPr>
              <a:t>2</a:t>
            </a:fld>
            <a:endParaRPr lang="en-US" sz="1600" dirty="0">
              <a:solidFill>
                <a:schemeClr val="tx1"/>
              </a:solidFill>
            </a:endParaRPr>
          </a:p>
        </p:txBody>
      </p:sp>
      <p:grpSp>
        <p:nvGrpSpPr>
          <p:cNvPr id="2" name="グループ化 1"/>
          <p:cNvGrpSpPr/>
          <p:nvPr/>
        </p:nvGrpSpPr>
        <p:grpSpPr>
          <a:xfrm>
            <a:off x="721862" y="6031451"/>
            <a:ext cx="180000" cy="381519"/>
            <a:chOff x="721862" y="6031451"/>
            <a:chExt cx="180000" cy="381519"/>
          </a:xfrm>
        </p:grpSpPr>
        <p:cxnSp>
          <p:nvCxnSpPr>
            <p:cNvPr id="11" name="直線コネクタ 1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ドーナツ 33"/>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グループ化 29"/>
          <p:cNvGrpSpPr/>
          <p:nvPr/>
        </p:nvGrpSpPr>
        <p:grpSpPr>
          <a:xfrm>
            <a:off x="2448417" y="6010230"/>
            <a:ext cx="180000" cy="381519"/>
            <a:chOff x="721862" y="6031451"/>
            <a:chExt cx="180000" cy="381519"/>
          </a:xfrm>
        </p:grpSpPr>
        <p:cxnSp>
          <p:nvCxnSpPr>
            <p:cNvPr id="35" name="直線コネクタ 34"/>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ドーナツ 35"/>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グループ化 36"/>
          <p:cNvGrpSpPr/>
          <p:nvPr/>
        </p:nvGrpSpPr>
        <p:grpSpPr>
          <a:xfrm>
            <a:off x="4346666" y="5998656"/>
            <a:ext cx="180000" cy="381519"/>
            <a:chOff x="721862" y="6031451"/>
            <a:chExt cx="180000" cy="381519"/>
          </a:xfrm>
        </p:grpSpPr>
        <p:cxnSp>
          <p:nvCxnSpPr>
            <p:cNvPr id="38" name="直線コネクタ 37"/>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ドーナツ 38"/>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グループ化 39"/>
          <p:cNvGrpSpPr/>
          <p:nvPr/>
        </p:nvGrpSpPr>
        <p:grpSpPr>
          <a:xfrm>
            <a:off x="6275946" y="6033377"/>
            <a:ext cx="180000" cy="381519"/>
            <a:chOff x="721862" y="6031451"/>
            <a:chExt cx="180000" cy="381519"/>
          </a:xfrm>
        </p:grpSpPr>
        <p:cxnSp>
          <p:nvCxnSpPr>
            <p:cNvPr id="41" name="直線コネクタ 4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ドーナツ 41"/>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正方形/長方形 5"/>
          <p:cNvSpPr/>
          <p:nvPr/>
        </p:nvSpPr>
        <p:spPr>
          <a:xfrm>
            <a:off x="792480" y="6441615"/>
            <a:ext cx="7337778" cy="318435"/>
          </a:xfrm>
          <a:prstGeom prst="rect">
            <a:avLst/>
          </a:prstGeom>
          <a:solidFill>
            <a:srgbClr val="B1AE9F"/>
          </a:solidFill>
          <a:ln>
            <a:solidFill>
              <a:srgbClr val="B1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63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par>
                                <p:cTn id="8" presetID="1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childTnLst>
                          </p:cTn>
                        </p:par>
                        <p:par>
                          <p:cTn id="12" fill="hold">
                            <p:stCondLst>
                              <p:cond delay="500"/>
                            </p:stCondLst>
                            <p:childTnLst>
                              <p:par>
                                <p:cTn id="13" presetID="55"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strVal val="#ppt_w*0.70"/>
                                          </p:val>
                                        </p:tav>
                                        <p:tav tm="100000">
                                          <p:val>
                                            <p:strVal val="#ppt_w"/>
                                          </p:val>
                                        </p:tav>
                                      </p:tavLst>
                                    </p:anim>
                                    <p:anim calcmode="lin" valueType="num">
                                      <p:cBhvr>
                                        <p:cTn id="16" dur="500" fill="hold"/>
                                        <p:tgtEl>
                                          <p:spTgt spid="23"/>
                                        </p:tgtEl>
                                        <p:attrNameLst>
                                          <p:attrName>ppt_h</p:attrName>
                                        </p:attrNameLst>
                                      </p:cBhvr>
                                      <p:tavLst>
                                        <p:tav tm="0">
                                          <p:val>
                                            <p:strVal val="#ppt_h"/>
                                          </p:val>
                                        </p:tav>
                                        <p:tav tm="100000">
                                          <p:val>
                                            <p:strVal val="#ppt_h"/>
                                          </p:val>
                                        </p:tav>
                                      </p:tavLst>
                                    </p:anim>
                                    <p:animEffect transition="in" filter="fade">
                                      <p:cBhvr>
                                        <p:cTn id="17" dur="500"/>
                                        <p:tgtEl>
                                          <p:spTgt spid="23"/>
                                        </p:tgtEl>
                                      </p:cBhvr>
                                    </p:animEffect>
                                  </p:childTnLst>
                                </p:cTn>
                              </p:par>
                              <p:par>
                                <p:cTn id="18" presetID="12" presetClass="entr" presetSubtype="4"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p:tgtEl>
                                          <p:spTgt spid="30"/>
                                        </p:tgtEl>
                                        <p:attrNameLst>
                                          <p:attrName>ppt_y</p:attrName>
                                        </p:attrNameLst>
                                      </p:cBhvr>
                                      <p:tavLst>
                                        <p:tav tm="0">
                                          <p:val>
                                            <p:strVal val="#ppt_y+#ppt_h*1.125000"/>
                                          </p:val>
                                        </p:tav>
                                        <p:tav tm="100000">
                                          <p:val>
                                            <p:strVal val="#ppt_y"/>
                                          </p:val>
                                        </p:tav>
                                      </p:tavLst>
                                    </p:anim>
                                    <p:animEffect transition="in" filter="wipe(up)">
                                      <p:cBhvr>
                                        <p:cTn id="21" dur="500"/>
                                        <p:tgtEl>
                                          <p:spTgt spid="30"/>
                                        </p:tgtEl>
                                      </p:cBhvr>
                                    </p:animEffect>
                                  </p:childTnLst>
                                </p:cTn>
                              </p:par>
                            </p:childTnLst>
                          </p:cTn>
                        </p:par>
                        <p:par>
                          <p:cTn id="22" fill="hold">
                            <p:stCondLst>
                              <p:cond delay="1000"/>
                            </p:stCondLst>
                            <p:childTnLst>
                              <p:par>
                                <p:cTn id="23" presetID="55"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strVal val="#ppt_w*0.70"/>
                                          </p:val>
                                        </p:tav>
                                        <p:tav tm="100000">
                                          <p:val>
                                            <p:strVal val="#ppt_w"/>
                                          </p:val>
                                        </p:tav>
                                      </p:tavLst>
                                    </p:anim>
                                    <p:anim calcmode="lin" valueType="num">
                                      <p:cBhvr>
                                        <p:cTn id="26" dur="500" fill="hold"/>
                                        <p:tgtEl>
                                          <p:spTgt spid="24"/>
                                        </p:tgtEl>
                                        <p:attrNameLst>
                                          <p:attrName>ppt_h</p:attrName>
                                        </p:attrNameLst>
                                      </p:cBhvr>
                                      <p:tavLst>
                                        <p:tav tm="0">
                                          <p:val>
                                            <p:strVal val="#ppt_h"/>
                                          </p:val>
                                        </p:tav>
                                        <p:tav tm="100000">
                                          <p:val>
                                            <p:strVal val="#ppt_h"/>
                                          </p:val>
                                        </p:tav>
                                      </p:tavLst>
                                    </p:anim>
                                    <p:animEffect transition="in" filter="fade">
                                      <p:cBhvr>
                                        <p:cTn id="27" dur="500"/>
                                        <p:tgtEl>
                                          <p:spTgt spid="24"/>
                                        </p:tgtEl>
                                      </p:cBhvr>
                                    </p:animEffect>
                                  </p:childTnLst>
                                </p:cTn>
                              </p:par>
                              <p:par>
                                <p:cTn id="28" presetID="12" presetClass="entr" presetSubtype="4"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p:tgtEl>
                                          <p:spTgt spid="37"/>
                                        </p:tgtEl>
                                        <p:attrNameLst>
                                          <p:attrName>ppt_y</p:attrName>
                                        </p:attrNameLst>
                                      </p:cBhvr>
                                      <p:tavLst>
                                        <p:tav tm="0">
                                          <p:val>
                                            <p:strVal val="#ppt_y+#ppt_h*1.125000"/>
                                          </p:val>
                                        </p:tav>
                                        <p:tav tm="100000">
                                          <p:val>
                                            <p:strVal val="#ppt_y"/>
                                          </p:val>
                                        </p:tav>
                                      </p:tavLst>
                                    </p:anim>
                                    <p:animEffect transition="in" filter="wipe(up)">
                                      <p:cBhvr>
                                        <p:cTn id="31" dur="500"/>
                                        <p:tgtEl>
                                          <p:spTgt spid="37"/>
                                        </p:tgtEl>
                                      </p:cBhvr>
                                    </p:animEffect>
                                  </p:childTnLst>
                                </p:cTn>
                              </p:par>
                            </p:childTnLst>
                          </p:cTn>
                        </p:par>
                        <p:par>
                          <p:cTn id="32" fill="hold">
                            <p:stCondLst>
                              <p:cond delay="1500"/>
                            </p:stCondLst>
                            <p:childTnLst>
                              <p:par>
                                <p:cTn id="33" presetID="55"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strVal val="#ppt_w*0.70"/>
                                          </p:val>
                                        </p:tav>
                                        <p:tav tm="100000">
                                          <p:val>
                                            <p:strVal val="#ppt_w"/>
                                          </p:val>
                                        </p:tav>
                                      </p:tavLst>
                                    </p:anim>
                                    <p:anim calcmode="lin" valueType="num">
                                      <p:cBhvr>
                                        <p:cTn id="36" dur="500" fill="hold"/>
                                        <p:tgtEl>
                                          <p:spTgt spid="25"/>
                                        </p:tgtEl>
                                        <p:attrNameLst>
                                          <p:attrName>ppt_h</p:attrName>
                                        </p:attrNameLst>
                                      </p:cBhvr>
                                      <p:tavLst>
                                        <p:tav tm="0">
                                          <p:val>
                                            <p:strVal val="#ppt_h"/>
                                          </p:val>
                                        </p:tav>
                                        <p:tav tm="100000">
                                          <p:val>
                                            <p:strVal val="#ppt_h"/>
                                          </p:val>
                                        </p:tav>
                                      </p:tavLst>
                                    </p:anim>
                                    <p:animEffect transition="in" filter="fade">
                                      <p:cBhvr>
                                        <p:cTn id="37" dur="500"/>
                                        <p:tgtEl>
                                          <p:spTgt spid="25"/>
                                        </p:tgtEl>
                                      </p:cBhvr>
                                    </p:animEffect>
                                  </p:childTnLst>
                                </p:cTn>
                              </p:par>
                              <p:par>
                                <p:cTn id="38" presetID="12" presetClass="entr" presetSubtype="4"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p:tgtEl>
                                          <p:spTgt spid="40"/>
                                        </p:tgtEl>
                                        <p:attrNameLst>
                                          <p:attrName>ppt_y</p:attrName>
                                        </p:attrNameLst>
                                      </p:cBhvr>
                                      <p:tavLst>
                                        <p:tav tm="0">
                                          <p:val>
                                            <p:strVal val="#ppt_y+#ppt_h*1.125000"/>
                                          </p:val>
                                        </p:tav>
                                        <p:tav tm="100000">
                                          <p:val>
                                            <p:strVal val="#ppt_y"/>
                                          </p:val>
                                        </p:tav>
                                      </p:tavLst>
                                    </p:anim>
                                    <p:animEffect transition="in" filter="wipe(up)">
                                      <p:cBhvr>
                                        <p:cTn id="41" dur="500"/>
                                        <p:tgtEl>
                                          <p:spTgt spid="40"/>
                                        </p:tgtEl>
                                      </p:cBhvr>
                                    </p:animEffect>
                                  </p:childTnLst>
                                </p:cTn>
                              </p:par>
                            </p:childTnLst>
                          </p:cTn>
                        </p:par>
                        <p:par>
                          <p:cTn id="42" fill="hold">
                            <p:stCondLst>
                              <p:cond delay="2000"/>
                            </p:stCondLst>
                            <p:childTnLst>
                              <p:par>
                                <p:cTn id="43" presetID="55"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strVal val="#ppt_w*0.70"/>
                                          </p:val>
                                        </p:tav>
                                        <p:tav tm="100000">
                                          <p:val>
                                            <p:strVal val="#ppt_w"/>
                                          </p:val>
                                        </p:tav>
                                      </p:tavLst>
                                    </p:anim>
                                    <p:anim calcmode="lin" valueType="num">
                                      <p:cBhvr>
                                        <p:cTn id="46" dur="500" fill="hold"/>
                                        <p:tgtEl>
                                          <p:spTgt spid="26"/>
                                        </p:tgtEl>
                                        <p:attrNameLst>
                                          <p:attrName>ppt_h</p:attrName>
                                        </p:attrNameLst>
                                      </p:cBhvr>
                                      <p:tavLst>
                                        <p:tav tm="0">
                                          <p:val>
                                            <p:strVal val="#ppt_h"/>
                                          </p:val>
                                        </p:tav>
                                        <p:tav tm="100000">
                                          <p:val>
                                            <p:strVal val="#ppt_h"/>
                                          </p:val>
                                        </p:tav>
                                      </p:tavLst>
                                    </p:anim>
                                    <p:animEffect transition="in" filter="fade">
                                      <p:cBhvr>
                                        <p:cTn id="47" dur="500"/>
                                        <p:tgtEl>
                                          <p:spTgt spid="26"/>
                                        </p:tgtEl>
                                      </p:cBhvr>
                                    </p:animEffect>
                                  </p:childTnLst>
                                </p:cTn>
                              </p:par>
                              <p:par>
                                <p:cTn id="48" presetID="18" presetClass="entr" presetSubtype="3"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strips(upRight)">
                                      <p:cBhvr>
                                        <p:cTn id="50" dur="750"/>
                                        <p:tgtEl>
                                          <p:spTgt spid="13"/>
                                        </p:tgtEl>
                                      </p:cBhvr>
                                    </p:animEffect>
                                  </p:childTnLst>
                                </p:cTn>
                              </p:par>
                            </p:childTnLst>
                          </p:cTn>
                        </p:par>
                        <p:par>
                          <p:cTn id="51" fill="hold">
                            <p:stCondLst>
                              <p:cond delay="2750"/>
                            </p:stCondLst>
                            <p:childTnLst>
                              <p:par>
                                <p:cTn id="52" presetID="14" presetClass="entr" presetSubtype="1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randombar(horizontal)">
                                      <p:cBhvr>
                                        <p:cTn id="54" dur="10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xit" presetSubtype="10" fill="hold" nodeType="clickEffect">
                                  <p:stCondLst>
                                    <p:cond delay="0"/>
                                  </p:stCondLst>
                                  <p:childTnLst>
                                    <p:animEffect transition="out" filter="randombar(horizontal)">
                                      <p:cBhvr>
                                        <p:cTn id="58" dur="750"/>
                                        <p:tgtEl>
                                          <p:spTgt spid="5"/>
                                        </p:tgtEl>
                                      </p:cBhvr>
                                    </p:animEffect>
                                    <p:set>
                                      <p:cBhvr>
                                        <p:cTn id="59" dur="1" fill="hold">
                                          <p:stCondLst>
                                            <p:cond delay="749"/>
                                          </p:stCondLst>
                                        </p:cTn>
                                        <p:tgtEl>
                                          <p:spTgt spid="5"/>
                                        </p:tgtEl>
                                        <p:attrNameLst>
                                          <p:attrName>style.visibility</p:attrName>
                                        </p:attrNameLst>
                                      </p:cBhvr>
                                      <p:to>
                                        <p:strVal val="hidden"/>
                                      </p:to>
                                    </p:set>
                                  </p:childTnLst>
                                </p:cTn>
                              </p:par>
                            </p:childTnLst>
                          </p:cTn>
                        </p:par>
                        <p:par>
                          <p:cTn id="60" fill="hold">
                            <p:stCondLst>
                              <p:cond delay="750"/>
                            </p:stCondLst>
                            <p:childTnLst>
                              <p:par>
                                <p:cTn id="61" presetID="18" presetClass="exit" presetSubtype="3" fill="hold" nodeType="afterEffect">
                                  <p:stCondLst>
                                    <p:cond delay="0"/>
                                  </p:stCondLst>
                                  <p:childTnLst>
                                    <p:animEffect transition="out" filter="strips(upRight)">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26"/>
                                        </p:tgtEl>
                                      </p:cBhvr>
                                    </p:animEffect>
                                    <p:set>
                                      <p:cBhvr>
                                        <p:cTn id="66" dur="1" fill="hold">
                                          <p:stCondLst>
                                            <p:cond delay="249"/>
                                          </p:stCondLst>
                                        </p:cTn>
                                        <p:tgtEl>
                                          <p:spTgt spid="26"/>
                                        </p:tgtEl>
                                        <p:attrNameLst>
                                          <p:attrName>style.visibility</p:attrName>
                                        </p:attrNameLst>
                                      </p:cBhvr>
                                      <p:to>
                                        <p:strVal val="hidden"/>
                                      </p:to>
                                    </p:set>
                                  </p:childTnLst>
                                </p:cTn>
                              </p:par>
                            </p:childTnLst>
                          </p:cTn>
                        </p:par>
                        <p:par>
                          <p:cTn id="67" fill="hold">
                            <p:stCondLst>
                              <p:cond delay="1250"/>
                            </p:stCondLst>
                            <p:childTnLst>
                              <p:par>
                                <p:cTn id="68" presetID="12" presetClass="exit" presetSubtype="4" fill="hold" nodeType="afterEffect">
                                  <p:stCondLst>
                                    <p:cond delay="0"/>
                                  </p:stCondLst>
                                  <p:childTnLst>
                                    <p:anim calcmode="lin" valueType="num">
                                      <p:cBhvr additive="base">
                                        <p:cTn id="69" dur="250"/>
                                        <p:tgtEl>
                                          <p:spTgt spid="40"/>
                                        </p:tgtEl>
                                        <p:attrNameLst>
                                          <p:attrName>ppt_y</p:attrName>
                                        </p:attrNameLst>
                                      </p:cBhvr>
                                      <p:tavLst>
                                        <p:tav tm="0">
                                          <p:val>
                                            <p:strVal val="#ppt_y"/>
                                          </p:val>
                                        </p:tav>
                                        <p:tav tm="100000">
                                          <p:val>
                                            <p:strVal val="#ppt_y+#ppt_h*1.125000"/>
                                          </p:val>
                                        </p:tav>
                                      </p:tavLst>
                                    </p:anim>
                                    <p:animEffect transition="out" filter="wipe(down)">
                                      <p:cBhvr>
                                        <p:cTn id="70" dur="250"/>
                                        <p:tgtEl>
                                          <p:spTgt spid="40"/>
                                        </p:tgtEl>
                                      </p:cBhvr>
                                    </p:animEffect>
                                    <p:set>
                                      <p:cBhvr>
                                        <p:cTn id="71" dur="1" fill="hold">
                                          <p:stCondLst>
                                            <p:cond delay="249"/>
                                          </p:stCondLst>
                                        </p:cTn>
                                        <p:tgtEl>
                                          <p:spTgt spid="4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250"/>
                                        <p:tgtEl>
                                          <p:spTgt spid="25"/>
                                        </p:tgtEl>
                                      </p:cBhvr>
                                    </p:animEffect>
                                    <p:set>
                                      <p:cBhvr>
                                        <p:cTn id="74" dur="1" fill="hold">
                                          <p:stCondLst>
                                            <p:cond delay="249"/>
                                          </p:stCondLst>
                                        </p:cTn>
                                        <p:tgtEl>
                                          <p:spTgt spid="25"/>
                                        </p:tgtEl>
                                        <p:attrNameLst>
                                          <p:attrName>style.visibility</p:attrName>
                                        </p:attrNameLst>
                                      </p:cBhvr>
                                      <p:to>
                                        <p:strVal val="hidden"/>
                                      </p:to>
                                    </p:set>
                                  </p:childTnLst>
                                </p:cTn>
                              </p:par>
                            </p:childTnLst>
                          </p:cTn>
                        </p:par>
                        <p:par>
                          <p:cTn id="75" fill="hold">
                            <p:stCondLst>
                              <p:cond delay="1500"/>
                            </p:stCondLst>
                            <p:childTnLst>
                              <p:par>
                                <p:cTn id="76" presetID="12" presetClass="exit" presetSubtype="4" fill="hold" nodeType="afterEffect">
                                  <p:stCondLst>
                                    <p:cond delay="0"/>
                                  </p:stCondLst>
                                  <p:childTnLst>
                                    <p:anim calcmode="lin" valueType="num">
                                      <p:cBhvr additive="base">
                                        <p:cTn id="77" dur="250"/>
                                        <p:tgtEl>
                                          <p:spTgt spid="37"/>
                                        </p:tgtEl>
                                        <p:attrNameLst>
                                          <p:attrName>ppt_y</p:attrName>
                                        </p:attrNameLst>
                                      </p:cBhvr>
                                      <p:tavLst>
                                        <p:tav tm="0">
                                          <p:val>
                                            <p:strVal val="#ppt_y"/>
                                          </p:val>
                                        </p:tav>
                                        <p:tav tm="100000">
                                          <p:val>
                                            <p:strVal val="#ppt_y+#ppt_h*1.125000"/>
                                          </p:val>
                                        </p:tav>
                                      </p:tavLst>
                                    </p:anim>
                                    <p:animEffect transition="out" filter="wipe(down)">
                                      <p:cBhvr>
                                        <p:cTn id="78" dur="250"/>
                                        <p:tgtEl>
                                          <p:spTgt spid="37"/>
                                        </p:tgtEl>
                                      </p:cBhvr>
                                    </p:animEffect>
                                    <p:set>
                                      <p:cBhvr>
                                        <p:cTn id="79" dur="1" fill="hold">
                                          <p:stCondLst>
                                            <p:cond delay="249"/>
                                          </p:stCondLst>
                                        </p:cTn>
                                        <p:tgtEl>
                                          <p:spTgt spid="37"/>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24"/>
                                        </p:tgtEl>
                                      </p:cBhvr>
                                    </p:animEffect>
                                    <p:set>
                                      <p:cBhvr>
                                        <p:cTn id="82" dur="1" fill="hold">
                                          <p:stCondLst>
                                            <p:cond delay="249"/>
                                          </p:stCondLst>
                                        </p:cTn>
                                        <p:tgtEl>
                                          <p:spTgt spid="24"/>
                                        </p:tgtEl>
                                        <p:attrNameLst>
                                          <p:attrName>style.visibility</p:attrName>
                                        </p:attrNameLst>
                                      </p:cBhvr>
                                      <p:to>
                                        <p:strVal val="hidden"/>
                                      </p:to>
                                    </p:set>
                                  </p:childTnLst>
                                </p:cTn>
                              </p:par>
                            </p:childTnLst>
                          </p:cTn>
                        </p:par>
                        <p:par>
                          <p:cTn id="83" fill="hold">
                            <p:stCondLst>
                              <p:cond delay="1750"/>
                            </p:stCondLst>
                            <p:childTnLst>
                              <p:par>
                                <p:cTn id="84" presetID="12" presetClass="exit" presetSubtype="4" fill="hold" nodeType="afterEffect">
                                  <p:stCondLst>
                                    <p:cond delay="0"/>
                                  </p:stCondLst>
                                  <p:childTnLst>
                                    <p:anim calcmode="lin" valueType="num">
                                      <p:cBhvr additive="base">
                                        <p:cTn id="85" dur="250"/>
                                        <p:tgtEl>
                                          <p:spTgt spid="30"/>
                                        </p:tgtEl>
                                        <p:attrNameLst>
                                          <p:attrName>ppt_y</p:attrName>
                                        </p:attrNameLst>
                                      </p:cBhvr>
                                      <p:tavLst>
                                        <p:tav tm="0">
                                          <p:val>
                                            <p:strVal val="#ppt_y"/>
                                          </p:val>
                                        </p:tav>
                                        <p:tav tm="100000">
                                          <p:val>
                                            <p:strVal val="#ppt_y+#ppt_h*1.125000"/>
                                          </p:val>
                                        </p:tav>
                                      </p:tavLst>
                                    </p:anim>
                                    <p:animEffect transition="out" filter="wipe(down)">
                                      <p:cBhvr>
                                        <p:cTn id="86" dur="250"/>
                                        <p:tgtEl>
                                          <p:spTgt spid="30"/>
                                        </p:tgtEl>
                                      </p:cBhvr>
                                    </p:animEffect>
                                    <p:set>
                                      <p:cBhvr>
                                        <p:cTn id="87" dur="1" fill="hold">
                                          <p:stCondLst>
                                            <p:cond delay="249"/>
                                          </p:stCondLst>
                                        </p:cTn>
                                        <p:tgtEl>
                                          <p:spTgt spid="30"/>
                                        </p:tgtEl>
                                        <p:attrNameLst>
                                          <p:attrName>style.visibility</p:attrName>
                                        </p:attrNameLst>
                                      </p:cBhvr>
                                      <p:to>
                                        <p:strVal val="hidden"/>
                                      </p:to>
                                    </p:set>
                                  </p:childTnLst>
                                </p:cTn>
                              </p:par>
                            </p:childTnLst>
                          </p:cTn>
                        </p:par>
                        <p:par>
                          <p:cTn id="88" fill="hold">
                            <p:stCondLst>
                              <p:cond delay="2000"/>
                            </p:stCondLst>
                            <p:childTnLst>
                              <p:par>
                                <p:cTn id="89" presetID="18" presetClass="exit" presetSubtype="6" fill="hold" nodeType="afterEffect">
                                  <p:stCondLst>
                                    <p:cond delay="0"/>
                                  </p:stCondLst>
                                  <p:childTnLst>
                                    <p:animEffect transition="out" filter="strips(downRight)">
                                      <p:cBhvr>
                                        <p:cTn id="90" dur="500"/>
                                        <p:tgtEl>
                                          <p:spTgt spid="7"/>
                                        </p:tgtEl>
                                      </p:cBhvr>
                                    </p:animEffect>
                                    <p:set>
                                      <p:cBhvr>
                                        <p:cTn id="9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4" grpId="1"/>
      <p:bldP spid="25" grpId="0"/>
      <p:bldP spid="25" grpId="1"/>
      <p:bldP spid="26" grpId="0"/>
      <p:bldP spid="26" grpI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37" y="1078494"/>
            <a:ext cx="7732140" cy="4686902"/>
          </a:xfrm>
          <a:prstGeom prst="rect">
            <a:avLst/>
          </a:prstGeom>
        </p:spPr>
      </p:pic>
      <p:sp>
        <p:nvSpPr>
          <p:cNvPr id="28" name="正方形/長方形 27"/>
          <p:cNvSpPr/>
          <p:nvPr/>
        </p:nvSpPr>
        <p:spPr>
          <a:xfrm>
            <a:off x="716280" y="1127760"/>
            <a:ext cx="7799070" cy="4701329"/>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スライド番号プレースホルダー 2"/>
          <p:cNvSpPr>
            <a:spLocks noGrp="1"/>
          </p:cNvSpPr>
          <p:nvPr>
            <p:ph type="sldNum" sz="quarter" idx="12"/>
          </p:nvPr>
        </p:nvSpPr>
        <p:spPr/>
        <p:txBody>
          <a:bodyPr/>
          <a:lstStyle/>
          <a:p>
            <a:fld id="{77BC51BC-B4E1-4696-A5AC-69017610EC25}" type="slidenum">
              <a:rPr lang="en-US" smtClean="0"/>
              <a:t>20</a:t>
            </a:fld>
            <a:endParaRPr lang="en-US"/>
          </a:p>
        </p:txBody>
      </p:sp>
      <p:cxnSp>
        <p:nvCxnSpPr>
          <p:cNvPr id="38" name="直線コネクタ 37"/>
          <p:cNvCxnSpPr/>
          <p:nvPr/>
        </p:nvCxnSpPr>
        <p:spPr>
          <a:xfrm>
            <a:off x="904748" y="1650546"/>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906673" y="2022866"/>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904752" y="240290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906677" y="2786794"/>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918252" y="3180335"/>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920177" y="357580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916329" y="400021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918254" y="4407250"/>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895104" y="4777642"/>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897029" y="5161535"/>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895108" y="5518420"/>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6099866" y="1280154"/>
            <a:ext cx="11575" cy="4212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7201387" y="1282080"/>
            <a:ext cx="11575" cy="4212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2860874" y="1282079"/>
            <a:ext cx="11575" cy="4212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892955" y="1284005"/>
            <a:ext cx="11575" cy="4212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5013778" y="1282079"/>
            <a:ext cx="11575" cy="4212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872174" y="1708528"/>
            <a:ext cx="180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正方形/長方形 61"/>
          <p:cNvSpPr/>
          <p:nvPr/>
        </p:nvSpPr>
        <p:spPr>
          <a:xfrm>
            <a:off x="3082447" y="2069269"/>
            <a:ext cx="288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正方形/長方形 62"/>
          <p:cNvSpPr/>
          <p:nvPr/>
        </p:nvSpPr>
        <p:spPr>
          <a:xfrm>
            <a:off x="3385319" y="2453163"/>
            <a:ext cx="288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正方形/長方形 63"/>
          <p:cNvSpPr/>
          <p:nvPr/>
        </p:nvSpPr>
        <p:spPr>
          <a:xfrm>
            <a:off x="3665037" y="2848632"/>
            <a:ext cx="1332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正方形/長方形 64"/>
          <p:cNvSpPr/>
          <p:nvPr/>
        </p:nvSpPr>
        <p:spPr>
          <a:xfrm>
            <a:off x="3898458" y="3232528"/>
            <a:ext cx="1692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正方形/長方形 65"/>
          <p:cNvSpPr/>
          <p:nvPr/>
        </p:nvSpPr>
        <p:spPr>
          <a:xfrm>
            <a:off x="3911958" y="3662724"/>
            <a:ext cx="3276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正方形/長方形 66"/>
          <p:cNvSpPr/>
          <p:nvPr/>
        </p:nvSpPr>
        <p:spPr>
          <a:xfrm>
            <a:off x="5036628" y="4069761"/>
            <a:ext cx="2160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正方形/長方形 67"/>
          <p:cNvSpPr/>
          <p:nvPr/>
        </p:nvSpPr>
        <p:spPr>
          <a:xfrm>
            <a:off x="6091856" y="4453660"/>
            <a:ext cx="2160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正方形/長方形 69"/>
          <p:cNvSpPr/>
          <p:nvPr/>
        </p:nvSpPr>
        <p:spPr>
          <a:xfrm>
            <a:off x="5630796" y="4837551"/>
            <a:ext cx="1908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テキスト ボックス 71"/>
          <p:cNvSpPr txBox="1"/>
          <p:nvPr/>
        </p:nvSpPr>
        <p:spPr>
          <a:xfrm>
            <a:off x="876790" y="1690322"/>
            <a:ext cx="902811" cy="307777"/>
          </a:xfrm>
          <a:prstGeom prst="rect">
            <a:avLst/>
          </a:prstGeom>
          <a:noFill/>
        </p:spPr>
        <p:txBody>
          <a:bodyPr wrap="none" rtlCol="0">
            <a:spAutoFit/>
          </a:bodyPr>
          <a:lstStyle/>
          <a:p>
            <a:r>
              <a:rPr kumimoji="1" lang="ja-JP" altLang="en-US" sz="1400" b="1" dirty="0">
                <a:solidFill>
                  <a:schemeClr val="bg1"/>
                </a:solidFill>
              </a:rPr>
              <a:t>要求</a:t>
            </a:r>
            <a:r>
              <a:rPr kumimoji="1" lang="ja-JP" altLang="en-US" sz="1400" b="1" dirty="0" smtClean="0">
                <a:solidFill>
                  <a:schemeClr val="bg1"/>
                </a:solidFill>
              </a:rPr>
              <a:t>分析</a:t>
            </a:r>
            <a:endParaRPr kumimoji="1" lang="ja-JP" altLang="en-US" sz="1400" b="1" dirty="0">
              <a:solidFill>
                <a:schemeClr val="bg1"/>
              </a:solidFill>
              <a:latin typeface="+mn-ea"/>
            </a:endParaRPr>
          </a:p>
        </p:txBody>
      </p:sp>
      <p:sp>
        <p:nvSpPr>
          <p:cNvPr id="73" name="テキスト ボックス 72"/>
          <p:cNvSpPr txBox="1"/>
          <p:nvPr/>
        </p:nvSpPr>
        <p:spPr>
          <a:xfrm>
            <a:off x="867142" y="2027917"/>
            <a:ext cx="1082348" cy="307777"/>
          </a:xfrm>
          <a:prstGeom prst="rect">
            <a:avLst/>
          </a:prstGeom>
          <a:noFill/>
        </p:spPr>
        <p:txBody>
          <a:bodyPr wrap="none" rtlCol="0">
            <a:spAutoFit/>
          </a:bodyPr>
          <a:lstStyle/>
          <a:p>
            <a:r>
              <a:rPr kumimoji="1" lang="ja-JP" altLang="en-US" sz="1400" b="1" dirty="0" smtClean="0">
                <a:solidFill>
                  <a:schemeClr val="bg1"/>
                </a:solidFill>
                <a:latin typeface="+mn-ea"/>
              </a:rPr>
              <a:t>目標の明確</a:t>
            </a:r>
            <a:endParaRPr kumimoji="1" lang="ja-JP" altLang="en-US" sz="1400" b="1" dirty="0">
              <a:solidFill>
                <a:schemeClr val="bg1"/>
              </a:solidFill>
              <a:latin typeface="+mn-ea"/>
            </a:endParaRPr>
          </a:p>
        </p:txBody>
      </p:sp>
      <p:sp>
        <p:nvSpPr>
          <p:cNvPr id="74" name="テキスト ボックス 73"/>
          <p:cNvSpPr txBox="1"/>
          <p:nvPr/>
        </p:nvSpPr>
        <p:spPr>
          <a:xfrm>
            <a:off x="867145" y="2433032"/>
            <a:ext cx="902811" cy="307777"/>
          </a:xfrm>
          <a:prstGeom prst="rect">
            <a:avLst/>
          </a:prstGeom>
          <a:noFill/>
        </p:spPr>
        <p:txBody>
          <a:bodyPr wrap="none" rtlCol="0">
            <a:spAutoFit/>
          </a:bodyPr>
          <a:lstStyle/>
          <a:p>
            <a:r>
              <a:rPr kumimoji="1" lang="ja-JP" altLang="en-US" sz="1400" b="1" dirty="0" smtClean="0">
                <a:solidFill>
                  <a:schemeClr val="bg1"/>
                </a:solidFill>
              </a:rPr>
              <a:t>体制</a:t>
            </a:r>
            <a:r>
              <a:rPr kumimoji="1" lang="ja-JP" altLang="en-US" sz="1400" b="1" dirty="0">
                <a:solidFill>
                  <a:schemeClr val="bg1"/>
                </a:solidFill>
              </a:rPr>
              <a:t>確立</a:t>
            </a:r>
            <a:endParaRPr kumimoji="1" lang="ja-JP" altLang="en-US" sz="1400" b="1" dirty="0">
              <a:solidFill>
                <a:schemeClr val="bg1"/>
              </a:solidFill>
              <a:latin typeface="+mn-ea"/>
            </a:endParaRPr>
          </a:p>
        </p:txBody>
      </p:sp>
      <p:sp>
        <p:nvSpPr>
          <p:cNvPr id="75" name="テキスト ボックス 74"/>
          <p:cNvSpPr txBox="1"/>
          <p:nvPr/>
        </p:nvSpPr>
        <p:spPr>
          <a:xfrm>
            <a:off x="867140" y="2861292"/>
            <a:ext cx="1396536" cy="307777"/>
          </a:xfrm>
          <a:prstGeom prst="rect">
            <a:avLst/>
          </a:prstGeom>
          <a:noFill/>
        </p:spPr>
        <p:txBody>
          <a:bodyPr wrap="none" rtlCol="0">
            <a:spAutoFit/>
          </a:bodyPr>
          <a:lstStyle/>
          <a:p>
            <a:r>
              <a:rPr kumimoji="1" lang="ja-JP" altLang="en-US" sz="1400" b="1" dirty="0" smtClean="0">
                <a:solidFill>
                  <a:schemeClr val="bg1"/>
                </a:solidFill>
              </a:rPr>
              <a:t>センサー</a:t>
            </a:r>
            <a:r>
              <a:rPr kumimoji="1" lang="ja-JP" altLang="en-US" sz="1400" b="1" dirty="0">
                <a:solidFill>
                  <a:schemeClr val="bg1"/>
                </a:solidFill>
              </a:rPr>
              <a:t>の研究</a:t>
            </a:r>
            <a:endParaRPr kumimoji="1" lang="ja-JP" altLang="en-US" sz="1400" b="1" dirty="0">
              <a:solidFill>
                <a:schemeClr val="bg1"/>
              </a:solidFill>
              <a:latin typeface="+mn-ea"/>
            </a:endParaRPr>
          </a:p>
        </p:txBody>
      </p:sp>
      <p:sp>
        <p:nvSpPr>
          <p:cNvPr id="76" name="テキスト ボックス 75"/>
          <p:cNvSpPr txBox="1"/>
          <p:nvPr/>
        </p:nvSpPr>
        <p:spPr>
          <a:xfrm>
            <a:off x="878715" y="3254829"/>
            <a:ext cx="1027845" cy="307777"/>
          </a:xfrm>
          <a:prstGeom prst="rect">
            <a:avLst/>
          </a:prstGeom>
          <a:noFill/>
        </p:spPr>
        <p:txBody>
          <a:bodyPr wrap="none" rtlCol="0">
            <a:spAutoFit/>
          </a:bodyPr>
          <a:lstStyle/>
          <a:p>
            <a:r>
              <a:rPr kumimoji="1" lang="ja-JP" altLang="en-US" sz="1400" b="1" dirty="0" smtClean="0">
                <a:solidFill>
                  <a:schemeClr val="bg1"/>
                </a:solidFill>
              </a:rPr>
              <a:t>データ</a:t>
            </a:r>
            <a:r>
              <a:rPr kumimoji="1" lang="ja-JP" altLang="en-US" sz="1400" b="1" dirty="0">
                <a:solidFill>
                  <a:schemeClr val="bg1"/>
                </a:solidFill>
              </a:rPr>
              <a:t>取得</a:t>
            </a:r>
            <a:endParaRPr kumimoji="1" lang="ja-JP" altLang="en-US" sz="1400" b="1" dirty="0">
              <a:solidFill>
                <a:schemeClr val="bg1"/>
              </a:solidFill>
              <a:latin typeface="+mn-ea"/>
            </a:endParaRPr>
          </a:p>
        </p:txBody>
      </p:sp>
      <p:sp>
        <p:nvSpPr>
          <p:cNvPr id="77" name="テキスト ボックス 76"/>
          <p:cNvSpPr txBox="1"/>
          <p:nvPr/>
        </p:nvSpPr>
        <p:spPr>
          <a:xfrm>
            <a:off x="878719" y="3636795"/>
            <a:ext cx="543739" cy="307777"/>
          </a:xfrm>
          <a:prstGeom prst="rect">
            <a:avLst/>
          </a:prstGeom>
          <a:noFill/>
        </p:spPr>
        <p:txBody>
          <a:bodyPr wrap="none" rtlCol="0">
            <a:spAutoFit/>
          </a:bodyPr>
          <a:lstStyle/>
          <a:p>
            <a:r>
              <a:rPr kumimoji="1" lang="ja-JP" altLang="en-US" sz="1400" b="1" dirty="0">
                <a:solidFill>
                  <a:schemeClr val="bg1"/>
                </a:solidFill>
              </a:rPr>
              <a:t>通信</a:t>
            </a:r>
            <a:endParaRPr kumimoji="1" lang="ja-JP" altLang="en-US" sz="1400" b="1" dirty="0">
              <a:solidFill>
                <a:schemeClr val="bg1"/>
              </a:solidFill>
              <a:latin typeface="+mn-ea"/>
            </a:endParaRPr>
          </a:p>
        </p:txBody>
      </p:sp>
      <p:sp>
        <p:nvSpPr>
          <p:cNvPr id="78" name="テキスト ボックス 77"/>
          <p:cNvSpPr txBox="1"/>
          <p:nvPr/>
        </p:nvSpPr>
        <p:spPr>
          <a:xfrm>
            <a:off x="890292" y="4053487"/>
            <a:ext cx="902811" cy="307777"/>
          </a:xfrm>
          <a:prstGeom prst="rect">
            <a:avLst/>
          </a:prstGeom>
          <a:noFill/>
        </p:spPr>
        <p:txBody>
          <a:bodyPr wrap="none" rtlCol="0">
            <a:spAutoFit/>
          </a:bodyPr>
          <a:lstStyle/>
          <a:p>
            <a:r>
              <a:rPr kumimoji="1" lang="ja-JP" altLang="en-US" sz="1400" b="1" dirty="0" smtClean="0">
                <a:solidFill>
                  <a:schemeClr val="bg1"/>
                </a:solidFill>
              </a:rPr>
              <a:t>誤差</a:t>
            </a:r>
            <a:r>
              <a:rPr kumimoji="1" lang="ja-JP" altLang="en-US" sz="1400" b="1" dirty="0">
                <a:solidFill>
                  <a:schemeClr val="bg1"/>
                </a:solidFill>
              </a:rPr>
              <a:t>削減</a:t>
            </a:r>
            <a:endParaRPr kumimoji="1" lang="ja-JP" altLang="en-US" sz="1400" b="1" dirty="0">
              <a:solidFill>
                <a:schemeClr val="bg1"/>
              </a:solidFill>
              <a:latin typeface="+mn-ea"/>
            </a:endParaRPr>
          </a:p>
        </p:txBody>
      </p:sp>
      <p:sp>
        <p:nvSpPr>
          <p:cNvPr id="79" name="テキスト ボックス 78"/>
          <p:cNvSpPr txBox="1"/>
          <p:nvPr/>
        </p:nvSpPr>
        <p:spPr>
          <a:xfrm>
            <a:off x="901865" y="4458599"/>
            <a:ext cx="2092239" cy="307777"/>
          </a:xfrm>
          <a:prstGeom prst="rect">
            <a:avLst/>
          </a:prstGeom>
          <a:noFill/>
        </p:spPr>
        <p:txBody>
          <a:bodyPr wrap="none" rtlCol="0">
            <a:spAutoFit/>
          </a:bodyPr>
          <a:lstStyle/>
          <a:p>
            <a:r>
              <a:rPr kumimoji="1" lang="ja-JP" altLang="en-US" sz="1400" b="1" dirty="0" smtClean="0">
                <a:solidFill>
                  <a:schemeClr val="bg1"/>
                </a:solidFill>
                <a:latin typeface="+mn-ea"/>
              </a:rPr>
              <a:t>データ処理（各機能向け）</a:t>
            </a:r>
            <a:endParaRPr kumimoji="1" lang="ja-JP" altLang="en-US" sz="1400" b="1" dirty="0">
              <a:solidFill>
                <a:schemeClr val="bg1"/>
              </a:solidFill>
              <a:latin typeface="+mn-ea"/>
            </a:endParaRPr>
          </a:p>
        </p:txBody>
      </p:sp>
      <p:sp>
        <p:nvSpPr>
          <p:cNvPr id="80" name="テキスト ボックス 79"/>
          <p:cNvSpPr txBox="1"/>
          <p:nvPr/>
        </p:nvSpPr>
        <p:spPr>
          <a:xfrm>
            <a:off x="925326" y="5163707"/>
            <a:ext cx="1515158" cy="307777"/>
          </a:xfrm>
          <a:prstGeom prst="rect">
            <a:avLst/>
          </a:prstGeom>
          <a:noFill/>
        </p:spPr>
        <p:txBody>
          <a:bodyPr wrap="none" rtlCol="0">
            <a:spAutoFit/>
          </a:bodyPr>
          <a:lstStyle/>
          <a:p>
            <a:r>
              <a:rPr kumimoji="1" lang="ja-JP" altLang="en-US" sz="1400" b="1" dirty="0" smtClean="0">
                <a:solidFill>
                  <a:schemeClr val="bg1"/>
                </a:solidFill>
              </a:rPr>
              <a:t>ＤＭＰ（角度計算）</a:t>
            </a:r>
            <a:endParaRPr kumimoji="1" lang="ja-JP" altLang="en-US" sz="1400" b="1" dirty="0">
              <a:solidFill>
                <a:schemeClr val="bg1"/>
              </a:solidFill>
              <a:latin typeface="+mn-ea"/>
            </a:endParaRPr>
          </a:p>
        </p:txBody>
      </p:sp>
      <p:sp>
        <p:nvSpPr>
          <p:cNvPr id="81" name="テキスト ボックス 80"/>
          <p:cNvSpPr txBox="1"/>
          <p:nvPr/>
        </p:nvSpPr>
        <p:spPr>
          <a:xfrm>
            <a:off x="930015" y="4806243"/>
            <a:ext cx="492443" cy="307777"/>
          </a:xfrm>
          <a:prstGeom prst="rect">
            <a:avLst/>
          </a:prstGeom>
          <a:noFill/>
        </p:spPr>
        <p:txBody>
          <a:bodyPr wrap="none" rtlCol="0">
            <a:spAutoFit/>
          </a:bodyPr>
          <a:lstStyle/>
          <a:p>
            <a:r>
              <a:rPr kumimoji="1" lang="ja-JP" altLang="en-US" sz="1400" b="1" dirty="0" smtClean="0">
                <a:solidFill>
                  <a:schemeClr val="bg1"/>
                </a:solidFill>
              </a:rPr>
              <a:t>ＡＰ</a:t>
            </a:r>
            <a:r>
              <a:rPr kumimoji="1" lang="ja-JP" altLang="en-US" sz="1400" b="1" dirty="0">
                <a:solidFill>
                  <a:schemeClr val="bg1"/>
                </a:solidFill>
              </a:rPr>
              <a:t>Ｉ</a:t>
            </a:r>
            <a:endParaRPr kumimoji="1" lang="ja-JP" altLang="en-US" sz="1400" b="1" dirty="0">
              <a:solidFill>
                <a:schemeClr val="bg1"/>
              </a:solidFill>
              <a:latin typeface="+mn-ea"/>
            </a:endParaRPr>
          </a:p>
        </p:txBody>
      </p:sp>
      <p:sp>
        <p:nvSpPr>
          <p:cNvPr id="82" name="テキスト ボックス 81"/>
          <p:cNvSpPr txBox="1"/>
          <p:nvPr/>
        </p:nvSpPr>
        <p:spPr>
          <a:xfrm>
            <a:off x="3069514" y="1262448"/>
            <a:ext cx="5044971" cy="369332"/>
          </a:xfrm>
          <a:prstGeom prst="rect">
            <a:avLst/>
          </a:prstGeom>
          <a:noFill/>
        </p:spPr>
        <p:txBody>
          <a:bodyPr wrap="none" rtlCol="0">
            <a:spAutoFit/>
          </a:bodyPr>
          <a:lstStyle/>
          <a:p>
            <a:r>
              <a:rPr lang="en-US" altLang="ja-JP" dirty="0" smtClean="0">
                <a:solidFill>
                  <a:schemeClr val="bg1"/>
                </a:solidFill>
              </a:rPr>
              <a:t>10</a:t>
            </a:r>
            <a:r>
              <a:rPr lang="ja-JP" altLang="en-US" dirty="0" smtClean="0">
                <a:solidFill>
                  <a:schemeClr val="bg1"/>
                </a:solidFill>
              </a:rPr>
              <a:t>月　　　　</a:t>
            </a:r>
            <a:r>
              <a:rPr lang="en-US" altLang="ja-JP" dirty="0" smtClean="0">
                <a:solidFill>
                  <a:schemeClr val="bg1"/>
                </a:solidFill>
              </a:rPr>
              <a:t>11</a:t>
            </a:r>
            <a:r>
              <a:rPr lang="ja-JP" altLang="en-US" dirty="0" smtClean="0">
                <a:solidFill>
                  <a:schemeClr val="bg1"/>
                </a:solidFill>
              </a:rPr>
              <a:t>月　　　　</a:t>
            </a:r>
            <a:r>
              <a:rPr lang="en-US" altLang="ja-JP" dirty="0" smtClean="0">
                <a:solidFill>
                  <a:schemeClr val="bg1"/>
                </a:solidFill>
              </a:rPr>
              <a:t>12</a:t>
            </a:r>
            <a:r>
              <a:rPr lang="ja-JP" altLang="en-US" dirty="0" smtClean="0">
                <a:solidFill>
                  <a:schemeClr val="bg1"/>
                </a:solidFill>
              </a:rPr>
              <a:t>月　　　　　</a:t>
            </a:r>
            <a:r>
              <a:rPr lang="en-US" altLang="ja-JP" dirty="0" smtClean="0">
                <a:solidFill>
                  <a:schemeClr val="bg1"/>
                </a:solidFill>
              </a:rPr>
              <a:t>1</a:t>
            </a:r>
            <a:r>
              <a:rPr lang="ja-JP" altLang="en-US" dirty="0" smtClean="0">
                <a:solidFill>
                  <a:schemeClr val="bg1"/>
                </a:solidFill>
              </a:rPr>
              <a:t>月　　　　　</a:t>
            </a:r>
            <a:r>
              <a:rPr lang="en-US" altLang="ja-JP" dirty="0" smtClean="0">
                <a:solidFill>
                  <a:schemeClr val="bg1"/>
                </a:solidFill>
              </a:rPr>
              <a:t>2</a:t>
            </a:r>
            <a:r>
              <a:rPr lang="ja-JP" altLang="en-US" dirty="0" smtClean="0">
                <a:solidFill>
                  <a:schemeClr val="bg1"/>
                </a:solidFill>
              </a:rPr>
              <a:t>月</a:t>
            </a:r>
            <a:endParaRPr lang="en-US" dirty="0">
              <a:solidFill>
                <a:schemeClr val="bg1"/>
              </a:solidFill>
            </a:endParaRPr>
          </a:p>
        </p:txBody>
      </p:sp>
      <p:sp>
        <p:nvSpPr>
          <p:cNvPr id="85" name="テキスト ボックス 84"/>
          <p:cNvSpPr txBox="1"/>
          <p:nvPr/>
        </p:nvSpPr>
        <p:spPr>
          <a:xfrm>
            <a:off x="2314467" y="1226137"/>
            <a:ext cx="492443" cy="276999"/>
          </a:xfrm>
          <a:prstGeom prst="rect">
            <a:avLst/>
          </a:prstGeom>
          <a:noFill/>
        </p:spPr>
        <p:txBody>
          <a:bodyPr wrap="none" rtlCol="0">
            <a:spAutoFit/>
          </a:bodyPr>
          <a:lstStyle/>
          <a:p>
            <a:r>
              <a:rPr lang="ja-JP" altLang="en-US" sz="1200" dirty="0" smtClean="0">
                <a:solidFill>
                  <a:schemeClr val="bg1"/>
                </a:solidFill>
              </a:rPr>
              <a:t>日付</a:t>
            </a:r>
            <a:endParaRPr lang="en-US" sz="1200" dirty="0">
              <a:solidFill>
                <a:schemeClr val="bg1"/>
              </a:solidFill>
            </a:endParaRPr>
          </a:p>
        </p:txBody>
      </p:sp>
      <p:sp>
        <p:nvSpPr>
          <p:cNvPr id="86" name="テキスト ボックス 85"/>
          <p:cNvSpPr txBox="1"/>
          <p:nvPr/>
        </p:nvSpPr>
        <p:spPr>
          <a:xfrm>
            <a:off x="857830" y="1330433"/>
            <a:ext cx="628698" cy="307777"/>
          </a:xfrm>
          <a:prstGeom prst="rect">
            <a:avLst/>
          </a:prstGeom>
          <a:noFill/>
        </p:spPr>
        <p:txBody>
          <a:bodyPr wrap="none" rtlCol="0">
            <a:spAutoFit/>
          </a:bodyPr>
          <a:lstStyle/>
          <a:p>
            <a:r>
              <a:rPr lang="ja-JP" altLang="en-US" sz="1400" dirty="0" smtClean="0">
                <a:solidFill>
                  <a:schemeClr val="bg1"/>
                </a:solidFill>
              </a:rPr>
              <a:t>タスク</a:t>
            </a:r>
            <a:endParaRPr lang="en-US" sz="1400" dirty="0">
              <a:solidFill>
                <a:schemeClr val="bg1"/>
              </a:solidFill>
            </a:endParaRPr>
          </a:p>
        </p:txBody>
      </p:sp>
      <p:sp>
        <p:nvSpPr>
          <p:cNvPr id="87" name="テキスト ボックス 86"/>
          <p:cNvSpPr txBox="1"/>
          <p:nvPr/>
        </p:nvSpPr>
        <p:spPr>
          <a:xfrm>
            <a:off x="428252" y="5897863"/>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sp>
        <p:nvSpPr>
          <p:cNvPr id="90" name="テキスト ボックス 89"/>
          <p:cNvSpPr txBox="1"/>
          <p:nvPr/>
        </p:nvSpPr>
        <p:spPr>
          <a:xfrm>
            <a:off x="255531" y="151765"/>
            <a:ext cx="2755883" cy="584775"/>
          </a:xfrm>
          <a:prstGeom prst="rect">
            <a:avLst/>
          </a:prstGeom>
          <a:noFill/>
        </p:spPr>
        <p:txBody>
          <a:bodyPr wrap="none" rtlCol="0">
            <a:spAutoFit/>
          </a:bodyPr>
          <a:lstStyle/>
          <a:p>
            <a:r>
              <a:rPr lang="en-US" altLang="ja-JP" sz="3200" dirty="0"/>
              <a:t>4</a:t>
            </a:r>
            <a:r>
              <a:rPr lang="en-US" altLang="ja-JP" sz="3200" dirty="0" smtClean="0"/>
              <a:t>.</a:t>
            </a:r>
            <a:r>
              <a:rPr lang="ja-JP" altLang="en-US" sz="3200" dirty="0"/>
              <a:t>スケジュール</a:t>
            </a:r>
            <a:endParaRPr lang="en-US" sz="3200" dirty="0"/>
          </a:p>
        </p:txBody>
      </p:sp>
      <p:sp>
        <p:nvSpPr>
          <p:cNvPr id="49" name="正方形/長方形 48"/>
          <p:cNvSpPr/>
          <p:nvPr/>
        </p:nvSpPr>
        <p:spPr>
          <a:xfrm>
            <a:off x="7240587" y="5208471"/>
            <a:ext cx="1091742" cy="236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780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スライド番号プレースホルダー 2"/>
          <p:cNvSpPr>
            <a:spLocks noGrp="1"/>
          </p:cNvSpPr>
          <p:nvPr>
            <p:ph type="sldNum" sz="quarter" idx="12"/>
          </p:nvPr>
        </p:nvSpPr>
        <p:spPr/>
        <p:txBody>
          <a:bodyPr/>
          <a:lstStyle/>
          <a:p>
            <a:fld id="{77BC51BC-B4E1-4696-A5AC-69017610EC25}" type="slidenum">
              <a:rPr lang="en-US" sz="1600" smtClean="0">
                <a:solidFill>
                  <a:schemeClr val="tx1"/>
                </a:solidFill>
              </a:rPr>
              <a:t>21</a:t>
            </a:fld>
            <a:endParaRPr lang="en-US" dirty="0">
              <a:solidFill>
                <a:schemeClr val="tx1"/>
              </a:solidFill>
            </a:endParaRPr>
          </a:p>
        </p:txBody>
      </p:sp>
      <p:sp>
        <p:nvSpPr>
          <p:cNvPr id="49" name="テキスト ボックス 48"/>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50" name="直線コネクタ 49"/>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ドーナツ 50"/>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図 1"/>
          <p:cNvPicPr>
            <a:picLocks noChangeAspect="1"/>
          </p:cNvPicPr>
          <p:nvPr/>
        </p:nvPicPr>
        <p:blipFill rotWithShape="1">
          <a:blip r:embed="rId3"/>
          <a:srcRect b="37534"/>
          <a:stretch/>
        </p:blipFill>
        <p:spPr>
          <a:xfrm>
            <a:off x="365553" y="801915"/>
            <a:ext cx="8569647" cy="4620984"/>
          </a:xfrm>
          <a:prstGeom prst="rect">
            <a:avLst/>
          </a:prstGeom>
        </p:spPr>
      </p:pic>
      <p:sp>
        <p:nvSpPr>
          <p:cNvPr id="28" name="正方形/長方形 27"/>
          <p:cNvSpPr/>
          <p:nvPr/>
        </p:nvSpPr>
        <p:spPr>
          <a:xfrm>
            <a:off x="366206" y="792215"/>
            <a:ext cx="8538824" cy="4637036"/>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直線コネクタ 37"/>
          <p:cNvCxnSpPr/>
          <p:nvPr/>
        </p:nvCxnSpPr>
        <p:spPr>
          <a:xfrm>
            <a:off x="904748" y="1586843"/>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894629" y="2204362"/>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927196" y="3848845"/>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895108" y="4999664"/>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6099866" y="869462"/>
            <a:ext cx="11575" cy="411017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7201387" y="871556"/>
            <a:ext cx="11575" cy="411017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2860874" y="871555"/>
            <a:ext cx="11575" cy="411017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892955" y="873649"/>
            <a:ext cx="12295" cy="415555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5013778" y="871555"/>
            <a:ext cx="11575" cy="411017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876514" y="1779938"/>
            <a:ext cx="2270201" cy="274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正方形/長方形 61"/>
          <p:cNvSpPr/>
          <p:nvPr/>
        </p:nvSpPr>
        <p:spPr>
          <a:xfrm>
            <a:off x="2857464" y="2381473"/>
            <a:ext cx="1759104" cy="274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正方形/長方形 62"/>
          <p:cNvSpPr/>
          <p:nvPr/>
        </p:nvSpPr>
        <p:spPr>
          <a:xfrm>
            <a:off x="4661957" y="3108133"/>
            <a:ext cx="900000" cy="274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テキスト ボックス 81"/>
          <p:cNvSpPr txBox="1"/>
          <p:nvPr/>
        </p:nvSpPr>
        <p:spPr>
          <a:xfrm>
            <a:off x="3063474" y="1026636"/>
            <a:ext cx="4568879" cy="401592"/>
          </a:xfrm>
          <a:prstGeom prst="rect">
            <a:avLst/>
          </a:prstGeom>
          <a:noFill/>
        </p:spPr>
        <p:txBody>
          <a:bodyPr wrap="none" rtlCol="0">
            <a:spAutoFit/>
          </a:bodyPr>
          <a:lstStyle/>
          <a:p>
            <a:r>
              <a:rPr lang="en-US" altLang="ja-JP" dirty="0" smtClean="0">
                <a:solidFill>
                  <a:schemeClr val="bg1"/>
                </a:solidFill>
              </a:rPr>
              <a:t>4</a:t>
            </a:r>
            <a:r>
              <a:rPr lang="ja-JP" altLang="en-US" dirty="0" smtClean="0">
                <a:solidFill>
                  <a:schemeClr val="bg1"/>
                </a:solidFill>
              </a:rPr>
              <a:t>月　　　　</a:t>
            </a:r>
            <a:r>
              <a:rPr lang="en-US" altLang="ja-JP" dirty="0">
                <a:solidFill>
                  <a:schemeClr val="bg1"/>
                </a:solidFill>
              </a:rPr>
              <a:t>5</a:t>
            </a:r>
            <a:r>
              <a:rPr lang="ja-JP" altLang="en-US" dirty="0" smtClean="0">
                <a:solidFill>
                  <a:schemeClr val="bg1"/>
                </a:solidFill>
              </a:rPr>
              <a:t>月　　　　  </a:t>
            </a:r>
            <a:r>
              <a:rPr lang="en-US" altLang="ja-JP" dirty="0" smtClean="0">
                <a:solidFill>
                  <a:schemeClr val="bg1"/>
                </a:solidFill>
              </a:rPr>
              <a:t>6</a:t>
            </a:r>
            <a:r>
              <a:rPr lang="ja-JP" altLang="en-US" dirty="0" smtClean="0">
                <a:solidFill>
                  <a:schemeClr val="bg1"/>
                </a:solidFill>
              </a:rPr>
              <a:t>月　　　　　</a:t>
            </a:r>
            <a:r>
              <a:rPr lang="en-US" altLang="ja-JP" dirty="0">
                <a:solidFill>
                  <a:schemeClr val="bg1"/>
                </a:solidFill>
              </a:rPr>
              <a:t>7</a:t>
            </a:r>
            <a:r>
              <a:rPr lang="ja-JP" altLang="en-US" dirty="0" smtClean="0">
                <a:solidFill>
                  <a:schemeClr val="bg1"/>
                </a:solidFill>
              </a:rPr>
              <a:t>月　　　　　</a:t>
            </a:r>
            <a:endParaRPr lang="en-US" dirty="0">
              <a:solidFill>
                <a:schemeClr val="bg1"/>
              </a:solidFill>
            </a:endParaRPr>
          </a:p>
        </p:txBody>
      </p:sp>
      <p:sp>
        <p:nvSpPr>
          <p:cNvPr id="85" name="テキスト ボックス 84"/>
          <p:cNvSpPr txBox="1"/>
          <p:nvPr/>
        </p:nvSpPr>
        <p:spPr>
          <a:xfrm>
            <a:off x="2338917" y="963019"/>
            <a:ext cx="492443" cy="301194"/>
          </a:xfrm>
          <a:prstGeom prst="rect">
            <a:avLst/>
          </a:prstGeom>
          <a:noFill/>
        </p:spPr>
        <p:txBody>
          <a:bodyPr wrap="none" rtlCol="0">
            <a:spAutoFit/>
          </a:bodyPr>
          <a:lstStyle/>
          <a:p>
            <a:r>
              <a:rPr lang="ja-JP" altLang="en-US" sz="1200" dirty="0" smtClean="0">
                <a:solidFill>
                  <a:schemeClr val="bg1"/>
                </a:solidFill>
              </a:rPr>
              <a:t>日付</a:t>
            </a:r>
            <a:endParaRPr lang="en-US" sz="1200" dirty="0">
              <a:solidFill>
                <a:schemeClr val="bg1"/>
              </a:solidFill>
            </a:endParaRPr>
          </a:p>
        </p:txBody>
      </p:sp>
      <p:sp>
        <p:nvSpPr>
          <p:cNvPr id="86" name="テキスト ボックス 85"/>
          <p:cNvSpPr txBox="1"/>
          <p:nvPr/>
        </p:nvSpPr>
        <p:spPr>
          <a:xfrm>
            <a:off x="882280" y="1076425"/>
            <a:ext cx="628698" cy="334660"/>
          </a:xfrm>
          <a:prstGeom prst="rect">
            <a:avLst/>
          </a:prstGeom>
          <a:noFill/>
        </p:spPr>
        <p:txBody>
          <a:bodyPr wrap="none" rtlCol="0">
            <a:spAutoFit/>
          </a:bodyPr>
          <a:lstStyle/>
          <a:p>
            <a:r>
              <a:rPr lang="ja-JP" altLang="en-US" sz="1400" dirty="0" smtClean="0">
                <a:solidFill>
                  <a:schemeClr val="bg1"/>
                </a:solidFill>
              </a:rPr>
              <a:t>タスク</a:t>
            </a:r>
            <a:endParaRPr lang="en-US" sz="1400" dirty="0">
              <a:solidFill>
                <a:schemeClr val="bg1"/>
              </a:solidFill>
            </a:endParaRPr>
          </a:p>
        </p:txBody>
      </p:sp>
      <p:sp>
        <p:nvSpPr>
          <p:cNvPr id="52" name="テキスト ボックス 51"/>
          <p:cNvSpPr txBox="1"/>
          <p:nvPr/>
        </p:nvSpPr>
        <p:spPr>
          <a:xfrm>
            <a:off x="255531" y="151765"/>
            <a:ext cx="2755883" cy="584775"/>
          </a:xfrm>
          <a:prstGeom prst="rect">
            <a:avLst/>
          </a:prstGeom>
          <a:noFill/>
        </p:spPr>
        <p:txBody>
          <a:bodyPr wrap="none" rtlCol="0">
            <a:spAutoFit/>
          </a:bodyPr>
          <a:lstStyle/>
          <a:p>
            <a:r>
              <a:rPr lang="en-US" altLang="ja-JP" sz="3200" dirty="0" smtClean="0"/>
              <a:t>3.</a:t>
            </a:r>
            <a:r>
              <a:rPr lang="ja-JP" altLang="en-US" sz="3200" dirty="0" smtClean="0"/>
              <a:t>スケジュール</a:t>
            </a:r>
            <a:endParaRPr lang="en-US" sz="3200" dirty="0"/>
          </a:p>
        </p:txBody>
      </p:sp>
      <p:cxnSp>
        <p:nvCxnSpPr>
          <p:cNvPr id="33" name="直線コネクタ 32"/>
          <p:cNvCxnSpPr/>
          <p:nvPr/>
        </p:nvCxnSpPr>
        <p:spPr>
          <a:xfrm>
            <a:off x="896554" y="2947990"/>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898886" y="1725963"/>
            <a:ext cx="1210588" cy="435058"/>
          </a:xfrm>
          <a:prstGeom prst="rect">
            <a:avLst/>
          </a:prstGeom>
          <a:noFill/>
        </p:spPr>
        <p:txBody>
          <a:bodyPr wrap="none" rtlCol="0">
            <a:spAutoFit/>
          </a:bodyPr>
          <a:lstStyle/>
          <a:p>
            <a:r>
              <a:rPr kumimoji="1" lang="ja-JP" altLang="en-US" sz="2000" dirty="0" smtClean="0">
                <a:solidFill>
                  <a:schemeClr val="bg1"/>
                </a:solidFill>
              </a:rPr>
              <a:t>無線</a:t>
            </a:r>
            <a:r>
              <a:rPr kumimoji="1" lang="ja-JP" altLang="en-US" sz="2000" dirty="0">
                <a:solidFill>
                  <a:schemeClr val="bg1"/>
                </a:solidFill>
              </a:rPr>
              <a:t>通信</a:t>
            </a:r>
            <a:endParaRPr kumimoji="1" lang="ja-JP" altLang="en-US" sz="2000" dirty="0">
              <a:solidFill>
                <a:schemeClr val="bg1"/>
              </a:solidFill>
              <a:latin typeface="+mn-ea"/>
            </a:endParaRPr>
          </a:p>
        </p:txBody>
      </p:sp>
      <p:sp>
        <p:nvSpPr>
          <p:cNvPr id="35" name="テキスト ボックス 34"/>
          <p:cNvSpPr txBox="1"/>
          <p:nvPr/>
        </p:nvSpPr>
        <p:spPr>
          <a:xfrm>
            <a:off x="894629" y="2259534"/>
            <a:ext cx="1467068" cy="769718"/>
          </a:xfrm>
          <a:prstGeom prst="rect">
            <a:avLst/>
          </a:prstGeom>
          <a:noFill/>
        </p:spPr>
        <p:txBody>
          <a:bodyPr wrap="none" rtlCol="0">
            <a:spAutoFit/>
          </a:bodyPr>
          <a:lstStyle/>
          <a:p>
            <a:r>
              <a:rPr kumimoji="1" lang="ja-JP" altLang="en-US" sz="2000" dirty="0">
                <a:solidFill>
                  <a:schemeClr val="bg1"/>
                </a:solidFill>
              </a:rPr>
              <a:t>ＤＭＰ</a:t>
            </a:r>
            <a:endParaRPr kumimoji="1" lang="en-US" altLang="ja-JP" sz="2000" dirty="0">
              <a:solidFill>
                <a:schemeClr val="bg1"/>
              </a:solidFill>
            </a:endParaRPr>
          </a:p>
          <a:p>
            <a:r>
              <a:rPr kumimoji="1" lang="ja-JP" altLang="en-US" sz="2000" dirty="0">
                <a:solidFill>
                  <a:schemeClr val="bg1"/>
                </a:solidFill>
              </a:rPr>
              <a:t>（角度計算）</a:t>
            </a:r>
            <a:endParaRPr kumimoji="1" lang="ja-JP" altLang="en-US" sz="2000" dirty="0">
              <a:solidFill>
                <a:schemeClr val="bg1"/>
              </a:solidFill>
              <a:latin typeface="+mn-ea"/>
            </a:endParaRPr>
          </a:p>
        </p:txBody>
      </p:sp>
      <p:sp>
        <p:nvSpPr>
          <p:cNvPr id="36" name="テキスト ボックス 35"/>
          <p:cNvSpPr txBox="1"/>
          <p:nvPr/>
        </p:nvSpPr>
        <p:spPr>
          <a:xfrm>
            <a:off x="902720" y="3893576"/>
            <a:ext cx="1709122" cy="769718"/>
          </a:xfrm>
          <a:prstGeom prst="rect">
            <a:avLst/>
          </a:prstGeom>
          <a:noFill/>
        </p:spPr>
        <p:txBody>
          <a:bodyPr wrap="none" rtlCol="0">
            <a:spAutoFit/>
          </a:bodyPr>
          <a:lstStyle/>
          <a:p>
            <a:r>
              <a:rPr kumimoji="1" lang="ja-JP" altLang="en-US" sz="2000" dirty="0" smtClean="0">
                <a:solidFill>
                  <a:schemeClr val="bg1"/>
                </a:solidFill>
                <a:latin typeface="+mn-ea"/>
              </a:rPr>
              <a:t>データ</a:t>
            </a:r>
            <a:r>
              <a:rPr kumimoji="1" lang="ja-JP" altLang="en-US" sz="2000" dirty="0">
                <a:solidFill>
                  <a:schemeClr val="bg1"/>
                </a:solidFill>
                <a:latin typeface="+mn-ea"/>
              </a:rPr>
              <a:t>処理</a:t>
            </a:r>
            <a:endParaRPr kumimoji="1" lang="en-US" altLang="ja-JP" sz="2000" dirty="0">
              <a:solidFill>
                <a:schemeClr val="bg1"/>
              </a:solidFill>
              <a:latin typeface="+mn-ea"/>
            </a:endParaRPr>
          </a:p>
          <a:p>
            <a:r>
              <a:rPr kumimoji="1" lang="ja-JP" altLang="en-US" sz="2000" dirty="0">
                <a:solidFill>
                  <a:schemeClr val="bg1"/>
                </a:solidFill>
                <a:latin typeface="+mn-ea"/>
              </a:rPr>
              <a:t>（各機能向け</a:t>
            </a:r>
            <a:r>
              <a:rPr kumimoji="1" lang="ja-JP" altLang="en-US" sz="2000" dirty="0" smtClean="0">
                <a:solidFill>
                  <a:schemeClr val="bg1"/>
                </a:solidFill>
                <a:latin typeface="+mn-ea"/>
              </a:rPr>
              <a:t>）</a:t>
            </a:r>
            <a:endParaRPr kumimoji="1" lang="ja-JP" altLang="en-US" sz="2000" dirty="0">
              <a:solidFill>
                <a:schemeClr val="bg1"/>
              </a:solidFill>
              <a:latin typeface="+mn-ea"/>
            </a:endParaRPr>
          </a:p>
        </p:txBody>
      </p:sp>
      <p:sp>
        <p:nvSpPr>
          <p:cNvPr id="41" name="テキスト ボックス 40"/>
          <p:cNvSpPr txBox="1"/>
          <p:nvPr/>
        </p:nvSpPr>
        <p:spPr>
          <a:xfrm>
            <a:off x="903053" y="3019839"/>
            <a:ext cx="1670650" cy="903582"/>
          </a:xfrm>
          <a:prstGeom prst="rect">
            <a:avLst/>
          </a:prstGeom>
          <a:noFill/>
        </p:spPr>
        <p:txBody>
          <a:bodyPr wrap="none" rtlCol="0">
            <a:spAutoFit/>
          </a:bodyPr>
          <a:lstStyle/>
          <a:p>
            <a:r>
              <a:rPr kumimoji="1" lang="ja-JP" altLang="en-US" sz="2000" dirty="0">
                <a:solidFill>
                  <a:schemeClr val="bg1"/>
                </a:solidFill>
                <a:latin typeface="+mn-ea"/>
              </a:rPr>
              <a:t>誤差</a:t>
            </a:r>
            <a:r>
              <a:rPr kumimoji="1" lang="ja-JP" altLang="en-US" sz="2000" dirty="0" smtClean="0">
                <a:solidFill>
                  <a:schemeClr val="bg1"/>
                </a:solidFill>
                <a:latin typeface="+mn-ea"/>
              </a:rPr>
              <a:t>削減</a:t>
            </a:r>
            <a:endParaRPr kumimoji="1" lang="en-US" altLang="ja-JP" sz="2000" dirty="0" smtClean="0">
              <a:solidFill>
                <a:schemeClr val="bg1"/>
              </a:solidFill>
              <a:latin typeface="+mn-ea"/>
            </a:endParaRPr>
          </a:p>
          <a:p>
            <a:r>
              <a:rPr kumimoji="1" lang="ja-JP" altLang="en-US" sz="1400" dirty="0" smtClean="0">
                <a:solidFill>
                  <a:schemeClr val="bg1"/>
                </a:solidFill>
                <a:latin typeface="+mn-ea"/>
              </a:rPr>
              <a:t>（カルマンフィルター</a:t>
            </a:r>
            <a:endParaRPr kumimoji="1" lang="en-US" altLang="ja-JP" sz="1400" dirty="0" smtClean="0">
              <a:solidFill>
                <a:schemeClr val="bg1"/>
              </a:solidFill>
              <a:latin typeface="+mn-ea"/>
            </a:endParaRPr>
          </a:p>
          <a:p>
            <a:r>
              <a:rPr kumimoji="1" lang="ja-JP" altLang="en-US" sz="1400" dirty="0" smtClean="0">
                <a:solidFill>
                  <a:schemeClr val="bg1"/>
                </a:solidFill>
                <a:latin typeface="+mn-ea"/>
              </a:rPr>
              <a:t>の導入）</a:t>
            </a:r>
            <a:endParaRPr kumimoji="1" lang="ja-JP" altLang="en-US" sz="1400" dirty="0">
              <a:solidFill>
                <a:schemeClr val="bg1"/>
              </a:solidFill>
              <a:latin typeface="+mn-ea"/>
            </a:endParaRPr>
          </a:p>
        </p:txBody>
      </p:sp>
      <p:sp>
        <p:nvSpPr>
          <p:cNvPr id="32" name="正方形/長方形 31"/>
          <p:cNvSpPr/>
          <p:nvPr/>
        </p:nvSpPr>
        <p:spPr>
          <a:xfrm>
            <a:off x="5025353" y="4009862"/>
            <a:ext cx="1080300" cy="274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直線コネクタ 36"/>
          <p:cNvCxnSpPr/>
          <p:nvPr/>
        </p:nvCxnSpPr>
        <p:spPr>
          <a:xfrm>
            <a:off x="914158" y="4599614"/>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632186" y="4583463"/>
            <a:ext cx="2236510" cy="400110"/>
          </a:xfrm>
          <a:prstGeom prst="rect">
            <a:avLst/>
          </a:prstGeom>
          <a:noFill/>
        </p:spPr>
        <p:txBody>
          <a:bodyPr wrap="none" rtlCol="0">
            <a:spAutoFit/>
          </a:bodyPr>
          <a:lstStyle/>
          <a:p>
            <a:r>
              <a:rPr kumimoji="1" lang="ja-JP" altLang="en-US" sz="2000" dirty="0" smtClean="0">
                <a:solidFill>
                  <a:schemeClr val="bg1"/>
                </a:solidFill>
                <a:latin typeface="+mn-ea"/>
              </a:rPr>
              <a:t>最終発表資料作成</a:t>
            </a:r>
            <a:endParaRPr kumimoji="1" lang="ja-JP" altLang="en-US" sz="2000" dirty="0">
              <a:solidFill>
                <a:schemeClr val="bg1"/>
              </a:solidFill>
              <a:latin typeface="+mn-ea"/>
            </a:endParaRPr>
          </a:p>
        </p:txBody>
      </p:sp>
      <p:sp>
        <p:nvSpPr>
          <p:cNvPr id="43" name="正方形/長方形 42"/>
          <p:cNvSpPr/>
          <p:nvPr/>
        </p:nvSpPr>
        <p:spPr>
          <a:xfrm>
            <a:off x="5391149" y="4651183"/>
            <a:ext cx="723257" cy="225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46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図 29"/>
          <p:cNvPicPr>
            <a:picLocks noChangeAspect="1"/>
          </p:cNvPicPr>
          <p:nvPr/>
        </p:nvPicPr>
        <p:blipFill rotWithShape="1">
          <a:blip r:embed="rId3"/>
          <a:srcRect b="37534"/>
          <a:stretch/>
        </p:blipFill>
        <p:spPr>
          <a:xfrm>
            <a:off x="308403" y="1135122"/>
            <a:ext cx="8569647" cy="4249779"/>
          </a:xfrm>
          <a:prstGeom prst="rect">
            <a:avLst/>
          </a:prstGeom>
        </p:spPr>
      </p:pic>
      <p:sp>
        <p:nvSpPr>
          <p:cNvPr id="28" name="正方形/長方形 27"/>
          <p:cNvSpPr/>
          <p:nvPr/>
        </p:nvSpPr>
        <p:spPr>
          <a:xfrm>
            <a:off x="385256" y="1219744"/>
            <a:ext cx="8538824" cy="4264541"/>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グループ化 30"/>
          <p:cNvGrpSpPr/>
          <p:nvPr/>
        </p:nvGrpSpPr>
        <p:grpSpPr>
          <a:xfrm>
            <a:off x="769381" y="1291974"/>
            <a:ext cx="7853757" cy="4092927"/>
            <a:chOff x="769381" y="1291974"/>
            <a:chExt cx="7853757" cy="4092927"/>
          </a:xfrm>
        </p:grpSpPr>
        <p:sp>
          <p:nvSpPr>
            <p:cNvPr id="32" name="正方形/長方形 31"/>
            <p:cNvSpPr/>
            <p:nvPr/>
          </p:nvSpPr>
          <p:spPr>
            <a:xfrm>
              <a:off x="769381" y="1291974"/>
              <a:ext cx="7853757" cy="4092927"/>
            </a:xfrm>
            <a:prstGeom prst="rect">
              <a:avLst/>
            </a:prstGeom>
            <a:solidFill>
              <a:schemeClr val="accent1">
                <a:alpha val="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テキスト ボックス 32"/>
            <p:cNvSpPr txBox="1"/>
            <p:nvPr/>
          </p:nvSpPr>
          <p:spPr>
            <a:xfrm>
              <a:off x="970285" y="2275157"/>
              <a:ext cx="1200970" cy="400110"/>
            </a:xfrm>
            <a:prstGeom prst="rect">
              <a:avLst/>
            </a:prstGeom>
            <a:noFill/>
          </p:spPr>
          <p:txBody>
            <a:bodyPr wrap="none" rtlCol="0">
              <a:spAutoFit/>
            </a:bodyPr>
            <a:lstStyle/>
            <a:p>
              <a:r>
                <a:rPr kumimoji="1" lang="ja-JP" altLang="en-US" sz="2000" dirty="0" smtClean="0">
                  <a:solidFill>
                    <a:schemeClr val="bg1"/>
                  </a:solidFill>
                </a:rPr>
                <a:t>要求分析</a:t>
              </a:r>
              <a:endParaRPr kumimoji="1" lang="en-US" altLang="ja-JP" sz="2000" dirty="0" smtClean="0">
                <a:solidFill>
                  <a:schemeClr val="bg1"/>
                </a:solidFill>
              </a:endParaRPr>
            </a:p>
          </p:txBody>
        </p:sp>
        <p:sp>
          <p:nvSpPr>
            <p:cNvPr id="34" name="テキスト ボックス 33"/>
            <p:cNvSpPr txBox="1"/>
            <p:nvPr/>
          </p:nvSpPr>
          <p:spPr>
            <a:xfrm>
              <a:off x="946612" y="3359559"/>
              <a:ext cx="1467068" cy="400110"/>
            </a:xfrm>
            <a:prstGeom prst="rect">
              <a:avLst/>
            </a:prstGeom>
            <a:noFill/>
          </p:spPr>
          <p:txBody>
            <a:bodyPr wrap="none" rtlCol="0">
              <a:spAutoFit/>
            </a:bodyPr>
            <a:lstStyle/>
            <a:p>
              <a:r>
                <a:rPr kumimoji="1" lang="ja-JP" altLang="en-US" sz="2000" dirty="0">
                  <a:solidFill>
                    <a:schemeClr val="bg1"/>
                  </a:solidFill>
                  <a:latin typeface="+mn-ea"/>
                </a:rPr>
                <a:t>目標の明確</a:t>
              </a:r>
              <a:endParaRPr kumimoji="1" lang="en-US" altLang="ja-JP" sz="2000" dirty="0" smtClean="0">
                <a:solidFill>
                  <a:schemeClr val="bg1"/>
                </a:solidFill>
                <a:latin typeface="+mn-ea"/>
              </a:endParaRPr>
            </a:p>
          </p:txBody>
        </p:sp>
        <p:sp>
          <p:nvSpPr>
            <p:cNvPr id="35" name="テキスト ボックス 34"/>
            <p:cNvSpPr txBox="1"/>
            <p:nvPr/>
          </p:nvSpPr>
          <p:spPr>
            <a:xfrm>
              <a:off x="962623" y="4400727"/>
              <a:ext cx="1210588" cy="400110"/>
            </a:xfrm>
            <a:prstGeom prst="rect">
              <a:avLst/>
            </a:prstGeom>
            <a:noFill/>
          </p:spPr>
          <p:txBody>
            <a:bodyPr wrap="none" rtlCol="0">
              <a:spAutoFit/>
            </a:bodyPr>
            <a:lstStyle/>
            <a:p>
              <a:r>
                <a:rPr kumimoji="1" lang="ja-JP" altLang="en-US" sz="2000" dirty="0" smtClean="0">
                  <a:solidFill>
                    <a:schemeClr val="bg1"/>
                  </a:solidFill>
                </a:rPr>
                <a:t>体制確立</a:t>
              </a:r>
              <a:endParaRPr kumimoji="1" lang="en-US" altLang="ja-JP" sz="2000" dirty="0" smtClean="0">
                <a:solidFill>
                  <a:schemeClr val="bg1"/>
                </a:solidFill>
              </a:endParaRPr>
            </a:p>
          </p:txBody>
        </p:sp>
        <p:sp>
          <p:nvSpPr>
            <p:cNvPr id="36" name="テキスト ボックス 35"/>
            <p:cNvSpPr txBox="1"/>
            <p:nvPr/>
          </p:nvSpPr>
          <p:spPr>
            <a:xfrm>
              <a:off x="3063474" y="1552027"/>
              <a:ext cx="5044971" cy="369332"/>
            </a:xfrm>
            <a:prstGeom prst="rect">
              <a:avLst/>
            </a:prstGeom>
            <a:noFill/>
          </p:spPr>
          <p:txBody>
            <a:bodyPr wrap="none" rtlCol="0">
              <a:spAutoFit/>
            </a:bodyPr>
            <a:lstStyle/>
            <a:p>
              <a:r>
                <a:rPr lang="en-US" altLang="ja-JP" dirty="0" smtClean="0">
                  <a:solidFill>
                    <a:schemeClr val="bg1"/>
                  </a:solidFill>
                </a:rPr>
                <a:t>10</a:t>
              </a:r>
              <a:r>
                <a:rPr lang="ja-JP" altLang="en-US" dirty="0" smtClean="0">
                  <a:solidFill>
                    <a:schemeClr val="bg1"/>
                  </a:solidFill>
                </a:rPr>
                <a:t>月　　　　</a:t>
              </a:r>
              <a:r>
                <a:rPr lang="en-US" altLang="ja-JP" dirty="0" smtClean="0">
                  <a:solidFill>
                    <a:schemeClr val="bg1"/>
                  </a:solidFill>
                </a:rPr>
                <a:t>11</a:t>
              </a:r>
              <a:r>
                <a:rPr lang="ja-JP" altLang="en-US" dirty="0" smtClean="0">
                  <a:solidFill>
                    <a:schemeClr val="bg1"/>
                  </a:solidFill>
                </a:rPr>
                <a:t>月　　　　</a:t>
              </a:r>
              <a:r>
                <a:rPr lang="en-US" altLang="ja-JP" dirty="0" smtClean="0">
                  <a:solidFill>
                    <a:schemeClr val="bg1"/>
                  </a:solidFill>
                </a:rPr>
                <a:t>12</a:t>
              </a:r>
              <a:r>
                <a:rPr lang="ja-JP" altLang="en-US" dirty="0" smtClean="0">
                  <a:solidFill>
                    <a:schemeClr val="bg1"/>
                  </a:solidFill>
                </a:rPr>
                <a:t>月　　　　　</a:t>
              </a:r>
              <a:r>
                <a:rPr lang="en-US" altLang="ja-JP" dirty="0" smtClean="0">
                  <a:solidFill>
                    <a:schemeClr val="bg1"/>
                  </a:solidFill>
                </a:rPr>
                <a:t>1</a:t>
              </a:r>
              <a:r>
                <a:rPr lang="ja-JP" altLang="en-US" dirty="0" smtClean="0">
                  <a:solidFill>
                    <a:schemeClr val="bg1"/>
                  </a:solidFill>
                </a:rPr>
                <a:t>月　　　　　</a:t>
              </a:r>
              <a:r>
                <a:rPr lang="en-US" altLang="ja-JP" dirty="0" smtClean="0">
                  <a:solidFill>
                    <a:schemeClr val="bg1"/>
                  </a:solidFill>
                </a:rPr>
                <a:t>2</a:t>
              </a:r>
              <a:r>
                <a:rPr lang="ja-JP" altLang="en-US" dirty="0" smtClean="0">
                  <a:solidFill>
                    <a:schemeClr val="bg1"/>
                  </a:solidFill>
                </a:rPr>
                <a:t>月</a:t>
              </a:r>
              <a:endParaRPr lang="en-US" dirty="0">
                <a:solidFill>
                  <a:schemeClr val="bg1"/>
                </a:solidFill>
              </a:endParaRPr>
            </a:p>
          </p:txBody>
        </p:sp>
        <p:sp>
          <p:nvSpPr>
            <p:cNvPr id="41" name="テキスト ボックス 40"/>
            <p:cNvSpPr txBox="1"/>
            <p:nvPr/>
          </p:nvSpPr>
          <p:spPr>
            <a:xfrm>
              <a:off x="2338917" y="1493521"/>
              <a:ext cx="492443" cy="276999"/>
            </a:xfrm>
            <a:prstGeom prst="rect">
              <a:avLst/>
            </a:prstGeom>
            <a:noFill/>
          </p:spPr>
          <p:txBody>
            <a:bodyPr wrap="none" rtlCol="0">
              <a:spAutoFit/>
            </a:bodyPr>
            <a:lstStyle/>
            <a:p>
              <a:r>
                <a:rPr lang="ja-JP" altLang="en-US" sz="1200" dirty="0" smtClean="0">
                  <a:solidFill>
                    <a:schemeClr val="bg1"/>
                  </a:solidFill>
                </a:rPr>
                <a:t>日付</a:t>
              </a:r>
              <a:endParaRPr lang="en-US" sz="1200" dirty="0">
                <a:solidFill>
                  <a:schemeClr val="bg1"/>
                </a:solidFill>
              </a:endParaRPr>
            </a:p>
          </p:txBody>
        </p:sp>
        <p:sp>
          <p:nvSpPr>
            <p:cNvPr id="42" name="テキスト ボックス 41"/>
            <p:cNvSpPr txBox="1"/>
            <p:nvPr/>
          </p:nvSpPr>
          <p:spPr>
            <a:xfrm>
              <a:off x="882280" y="1597817"/>
              <a:ext cx="628698" cy="307777"/>
            </a:xfrm>
            <a:prstGeom prst="rect">
              <a:avLst/>
            </a:prstGeom>
            <a:noFill/>
          </p:spPr>
          <p:txBody>
            <a:bodyPr wrap="none" rtlCol="0">
              <a:spAutoFit/>
            </a:bodyPr>
            <a:lstStyle/>
            <a:p>
              <a:r>
                <a:rPr lang="ja-JP" altLang="en-US" sz="1400" dirty="0" smtClean="0">
                  <a:solidFill>
                    <a:schemeClr val="bg1"/>
                  </a:solidFill>
                </a:rPr>
                <a:t>タスク</a:t>
              </a:r>
              <a:endParaRPr lang="en-US" sz="1400" dirty="0">
                <a:solidFill>
                  <a:schemeClr val="bg1"/>
                </a:solidFill>
              </a:endParaRPr>
            </a:p>
          </p:txBody>
        </p:sp>
      </p:grpSp>
      <p:sp>
        <p:nvSpPr>
          <p:cNvPr id="3" name="スライド番号プレースホルダー 2"/>
          <p:cNvSpPr>
            <a:spLocks noGrp="1"/>
          </p:cNvSpPr>
          <p:nvPr>
            <p:ph type="sldNum" sz="quarter" idx="12"/>
          </p:nvPr>
        </p:nvSpPr>
        <p:spPr/>
        <p:txBody>
          <a:bodyPr/>
          <a:lstStyle/>
          <a:p>
            <a:fld id="{77BC51BC-B4E1-4696-A5AC-69017610EC25}" type="slidenum">
              <a:rPr lang="en-US" sz="1600" smtClean="0">
                <a:solidFill>
                  <a:schemeClr val="tx1"/>
                </a:solidFill>
              </a:rPr>
              <a:t>22</a:t>
            </a:fld>
            <a:endParaRPr lang="en-US" dirty="0">
              <a:solidFill>
                <a:schemeClr val="tx1"/>
              </a:solidFill>
            </a:endParaRPr>
          </a:p>
        </p:txBody>
      </p:sp>
      <p:sp>
        <p:nvSpPr>
          <p:cNvPr id="61" name="正方形/長方形 60"/>
          <p:cNvSpPr/>
          <p:nvPr/>
        </p:nvSpPr>
        <p:spPr>
          <a:xfrm>
            <a:off x="2895787" y="2426026"/>
            <a:ext cx="180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正方形/長方形 61"/>
          <p:cNvSpPr/>
          <p:nvPr/>
        </p:nvSpPr>
        <p:spPr>
          <a:xfrm>
            <a:off x="3161812" y="3401002"/>
            <a:ext cx="288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正方形/長方形 62"/>
          <p:cNvSpPr/>
          <p:nvPr/>
        </p:nvSpPr>
        <p:spPr>
          <a:xfrm>
            <a:off x="3533423" y="4576060"/>
            <a:ext cx="288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テキスト ボックス 48"/>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50" name="直線コネクタ 49"/>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ドーナツ 50"/>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テキスト ボックス 51"/>
          <p:cNvSpPr txBox="1"/>
          <p:nvPr/>
        </p:nvSpPr>
        <p:spPr>
          <a:xfrm>
            <a:off x="255531" y="151765"/>
            <a:ext cx="6729727" cy="584775"/>
          </a:xfrm>
          <a:prstGeom prst="rect">
            <a:avLst/>
          </a:prstGeom>
          <a:noFill/>
        </p:spPr>
        <p:txBody>
          <a:bodyPr wrap="none" rtlCol="0">
            <a:spAutoFit/>
          </a:bodyPr>
          <a:lstStyle/>
          <a:p>
            <a:r>
              <a:rPr lang="en-US" altLang="ja-JP" sz="3200" dirty="0"/>
              <a:t>4</a:t>
            </a:r>
            <a:r>
              <a:rPr lang="en-US" altLang="ja-JP" sz="3200" dirty="0" smtClean="0"/>
              <a:t>.</a:t>
            </a:r>
            <a:r>
              <a:rPr lang="ja-JP" altLang="en-US" sz="3200" dirty="0" smtClean="0"/>
              <a:t>スケジュール（プロジェクト立ち上げ）</a:t>
            </a:r>
            <a:endParaRPr lang="en-US" sz="3200" dirty="0"/>
          </a:p>
        </p:txBody>
      </p:sp>
      <p:cxnSp>
        <p:nvCxnSpPr>
          <p:cNvPr id="43" name="直線コネクタ 42"/>
          <p:cNvCxnSpPr/>
          <p:nvPr/>
        </p:nvCxnSpPr>
        <p:spPr>
          <a:xfrm>
            <a:off x="904748" y="2067233"/>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894629" y="3111600"/>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870046" y="4254852"/>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895108" y="520590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6099866" y="1407479"/>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201387" y="1409405"/>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2860874" y="1409404"/>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3892955" y="1411330"/>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5013778" y="1409404"/>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0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anim calcmode="lin" valueType="num">
                                      <p:cBhvr>
                                        <p:cTn id="12" dur="250" fill="hold"/>
                                        <p:tgtEl>
                                          <p:spTgt spid="30"/>
                                        </p:tgtEl>
                                        <p:attrNameLst>
                                          <p:attrName>ppt_x</p:attrName>
                                        </p:attrNameLst>
                                      </p:cBhvr>
                                      <p:tavLst>
                                        <p:tav tm="0">
                                          <p:val>
                                            <p:strVal val="#ppt_x"/>
                                          </p:val>
                                        </p:tav>
                                        <p:tav tm="100000">
                                          <p:val>
                                            <p:strVal val="#ppt_x"/>
                                          </p:val>
                                        </p:tav>
                                      </p:tavLst>
                                    </p:anim>
                                    <p:anim calcmode="lin" valueType="num">
                                      <p:cBhvr>
                                        <p:cTn id="13" dur="225" decel="100000" fill="hold"/>
                                        <p:tgtEl>
                                          <p:spTgt spid="30"/>
                                        </p:tgtEl>
                                        <p:attrNameLst>
                                          <p:attrName>ppt_y</p:attrName>
                                        </p:attrNameLst>
                                      </p:cBhvr>
                                      <p:tavLst>
                                        <p:tav tm="0">
                                          <p:val>
                                            <p:strVal val="#ppt_y+1"/>
                                          </p:val>
                                        </p:tav>
                                        <p:tav tm="100000">
                                          <p:val>
                                            <p:strVal val="#ppt_y-.03"/>
                                          </p:val>
                                        </p:tav>
                                      </p:tavLst>
                                    </p:anim>
                                    <p:anim calcmode="lin" valueType="num">
                                      <p:cBhvr>
                                        <p:cTn id="14" dur="25" accel="100000" fill="hold">
                                          <p:stCondLst>
                                            <p:cond delay="225"/>
                                          </p:stCondLst>
                                        </p:cTn>
                                        <p:tgtEl>
                                          <p:spTgt spid="30"/>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450" decel="100000" fill="hold"/>
                                        <p:tgtEl>
                                          <p:spTgt spid="28"/>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right)">
                                      <p:cBhvr>
                                        <p:cTn id="24" dur="250"/>
                                        <p:tgtEl>
                                          <p:spTgt spid="43"/>
                                        </p:tgtEl>
                                      </p:cBhvr>
                                    </p:animEffect>
                                  </p:childTnLst>
                                </p:cTn>
                              </p:par>
                            </p:childTnLst>
                          </p:cTn>
                        </p:par>
                        <p:par>
                          <p:cTn id="25" fill="hold">
                            <p:stCondLst>
                              <p:cond delay="1250"/>
                            </p:stCondLst>
                            <p:childTnLst>
                              <p:par>
                                <p:cTn id="26" presetID="22" presetClass="entr" presetSubtype="2"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right)">
                                      <p:cBhvr>
                                        <p:cTn id="28" dur="250"/>
                                        <p:tgtEl>
                                          <p:spTgt spid="45"/>
                                        </p:tgtEl>
                                      </p:cBhvr>
                                    </p:animEffect>
                                  </p:childTnLst>
                                </p:cTn>
                              </p:par>
                            </p:childTnLst>
                          </p:cTn>
                        </p:par>
                        <p:par>
                          <p:cTn id="29" fill="hold">
                            <p:stCondLst>
                              <p:cond delay="1500"/>
                            </p:stCondLst>
                            <p:childTnLst>
                              <p:par>
                                <p:cTn id="30" presetID="22" presetClass="entr" presetSubtype="2"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right)">
                                      <p:cBhvr>
                                        <p:cTn id="32" dur="250"/>
                                        <p:tgtEl>
                                          <p:spTgt spid="44"/>
                                        </p:tgtEl>
                                      </p:cBhvr>
                                    </p:animEffect>
                                  </p:childTnLst>
                                </p:cTn>
                              </p:par>
                            </p:childTnLst>
                          </p:cTn>
                        </p:par>
                        <p:par>
                          <p:cTn id="33" fill="hold">
                            <p:stCondLst>
                              <p:cond delay="1750"/>
                            </p:stCondLst>
                            <p:childTnLst>
                              <p:par>
                                <p:cTn id="34" presetID="22" presetClass="entr" presetSubtype="2"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250"/>
                                        <p:tgtEl>
                                          <p:spTgt spid="46"/>
                                        </p:tgtEl>
                                      </p:cBhvr>
                                    </p:animEffect>
                                  </p:childTnLst>
                                </p:cTn>
                              </p:par>
                            </p:childTnLst>
                          </p:cTn>
                        </p:par>
                        <p:par>
                          <p:cTn id="37" fill="hold">
                            <p:stCondLst>
                              <p:cond delay="2000"/>
                            </p:stCondLst>
                            <p:childTnLst>
                              <p:par>
                                <p:cTn id="38" presetID="22" presetClass="entr" presetSubtype="4"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down)">
                                      <p:cBhvr>
                                        <p:cTn id="40" dur="250"/>
                                        <p:tgtEl>
                                          <p:spTgt spid="47"/>
                                        </p:tgtEl>
                                      </p:cBhvr>
                                    </p:animEffect>
                                  </p:childTnLst>
                                </p:cTn>
                              </p:par>
                            </p:childTnLst>
                          </p:cTn>
                        </p:par>
                        <p:par>
                          <p:cTn id="41" fill="hold">
                            <p:stCondLst>
                              <p:cond delay="2250"/>
                            </p:stCondLst>
                            <p:childTnLst>
                              <p:par>
                                <p:cTn id="42" presetID="22" presetClass="entr" presetSubtype="4"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down)">
                                      <p:cBhvr>
                                        <p:cTn id="44" dur="250"/>
                                        <p:tgtEl>
                                          <p:spTgt spid="55"/>
                                        </p:tgtEl>
                                      </p:cBhvr>
                                    </p:animEffect>
                                  </p:childTnLst>
                                </p:cTn>
                              </p:par>
                            </p:childTnLst>
                          </p:cTn>
                        </p:par>
                        <p:par>
                          <p:cTn id="45" fill="hold">
                            <p:stCondLst>
                              <p:cond delay="2500"/>
                            </p:stCondLst>
                            <p:childTnLst>
                              <p:par>
                                <p:cTn id="46" presetID="22" presetClass="entr" presetSubtype="4"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down)">
                                      <p:cBhvr>
                                        <p:cTn id="48" dur="250"/>
                                        <p:tgtEl>
                                          <p:spTgt spid="56"/>
                                        </p:tgtEl>
                                      </p:cBhvr>
                                    </p:animEffect>
                                  </p:childTnLst>
                                </p:cTn>
                              </p:par>
                            </p:childTnLst>
                          </p:cTn>
                        </p:par>
                        <p:par>
                          <p:cTn id="49" fill="hold">
                            <p:stCondLst>
                              <p:cond delay="2750"/>
                            </p:stCondLst>
                            <p:childTnLst>
                              <p:par>
                                <p:cTn id="50" presetID="22" presetClass="entr" presetSubtype="4"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down)">
                                      <p:cBhvr>
                                        <p:cTn id="52" dur="250"/>
                                        <p:tgtEl>
                                          <p:spTgt spid="64"/>
                                        </p:tgtEl>
                                      </p:cBhvr>
                                    </p:animEffect>
                                  </p:childTnLst>
                                </p:cTn>
                              </p:par>
                            </p:childTnLst>
                          </p:cTn>
                        </p:par>
                        <p:par>
                          <p:cTn id="53" fill="hold">
                            <p:stCondLst>
                              <p:cond delay="3000"/>
                            </p:stCondLst>
                            <p:childTnLst>
                              <p:par>
                                <p:cTn id="54" presetID="22" presetClass="entr" presetSubtype="4"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down)">
                                      <p:cBhvr>
                                        <p:cTn id="56" dur="250"/>
                                        <p:tgtEl>
                                          <p:spTgt spid="54"/>
                                        </p:tgtEl>
                                      </p:cBhvr>
                                    </p:animEffect>
                                  </p:childTnLst>
                                </p:cTn>
                              </p:par>
                            </p:childTnLst>
                          </p:cTn>
                        </p:par>
                        <p:par>
                          <p:cTn id="57" fill="hold">
                            <p:stCondLst>
                              <p:cond delay="3250"/>
                            </p:stCondLst>
                            <p:childTnLst>
                              <p:par>
                                <p:cTn id="58" presetID="9" presetClass="entr" presetSubtype="0" fill="hold"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dissolve">
                                      <p:cBhvr>
                                        <p:cTn id="60" dur="500"/>
                                        <p:tgtEl>
                                          <p:spTgt spid="31"/>
                                        </p:tgtEl>
                                      </p:cBhvr>
                                    </p:animEffect>
                                  </p:childTnLst>
                                </p:cTn>
                              </p:par>
                            </p:childTnLst>
                          </p:cTn>
                        </p:par>
                        <p:par>
                          <p:cTn id="61" fill="hold">
                            <p:stCondLst>
                              <p:cond delay="3750"/>
                            </p:stCondLst>
                            <p:childTnLst>
                              <p:par>
                                <p:cTn id="62" presetID="22" presetClass="entr" presetSubtype="8" fill="hold" grpId="0"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left)">
                                      <p:cBhvr>
                                        <p:cTn id="64" dur="250"/>
                                        <p:tgtEl>
                                          <p:spTgt spid="61"/>
                                        </p:tgtEl>
                                      </p:cBhvr>
                                    </p:animEffect>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left)">
                                      <p:cBhvr>
                                        <p:cTn id="68" dur="250"/>
                                        <p:tgtEl>
                                          <p:spTgt spid="62"/>
                                        </p:tgtEl>
                                      </p:cBhvr>
                                    </p:animEffect>
                                  </p:childTnLst>
                                </p:cTn>
                              </p:par>
                            </p:childTnLst>
                          </p:cTn>
                        </p:par>
                        <p:par>
                          <p:cTn id="69" fill="hold">
                            <p:stCondLst>
                              <p:cond delay="4250"/>
                            </p:stCondLst>
                            <p:childTnLst>
                              <p:par>
                                <p:cTn id="70" presetID="22" presetClass="entr" presetSubtype="8" fill="hold" grpId="0" nodeType="after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wipe(left)">
                                      <p:cBhvr>
                                        <p:cTn id="72" dur="250"/>
                                        <p:tgtEl>
                                          <p:spTgt spid="63"/>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xit" presetSubtype="8" fill="hold" grpId="1" nodeType="clickEffect">
                                  <p:stCondLst>
                                    <p:cond delay="0"/>
                                  </p:stCondLst>
                                  <p:childTnLst>
                                    <p:anim calcmode="lin" valueType="num">
                                      <p:cBhvr additive="base">
                                        <p:cTn id="76" dur="500"/>
                                        <p:tgtEl>
                                          <p:spTgt spid="52"/>
                                        </p:tgtEl>
                                        <p:attrNameLst>
                                          <p:attrName>ppt_x</p:attrName>
                                        </p:attrNameLst>
                                      </p:cBhvr>
                                      <p:tavLst>
                                        <p:tav tm="0">
                                          <p:val>
                                            <p:strVal val="#ppt_x"/>
                                          </p:val>
                                        </p:tav>
                                        <p:tav tm="100000">
                                          <p:val>
                                            <p:strVal val="#ppt_x-#ppt_w*1.125000"/>
                                          </p:val>
                                        </p:tav>
                                      </p:tavLst>
                                    </p:anim>
                                    <p:animEffect transition="out" filter="wipe(left)">
                                      <p:cBhvr>
                                        <p:cTn id="77" dur="500"/>
                                        <p:tgtEl>
                                          <p:spTgt spid="52"/>
                                        </p:tgtEl>
                                      </p:cBhvr>
                                    </p:animEffect>
                                    <p:set>
                                      <p:cBhvr>
                                        <p:cTn id="78" dur="1" fill="hold">
                                          <p:stCondLst>
                                            <p:cond delay="499"/>
                                          </p:stCondLst>
                                        </p:cTn>
                                        <p:tgtEl>
                                          <p:spTgt spid="52"/>
                                        </p:tgtEl>
                                        <p:attrNameLst>
                                          <p:attrName>style.visibility</p:attrName>
                                        </p:attrNameLst>
                                      </p:cBhvr>
                                      <p:to>
                                        <p:strVal val="hidden"/>
                                      </p:to>
                                    </p:set>
                                  </p:childTnLst>
                                </p:cTn>
                              </p:par>
                              <p:par>
                                <p:cTn id="79" presetID="12" presetClass="exit" presetSubtype="8" fill="hold" nodeType="withEffect">
                                  <p:stCondLst>
                                    <p:cond delay="0"/>
                                  </p:stCondLst>
                                  <p:childTnLst>
                                    <p:anim calcmode="lin" valueType="num">
                                      <p:cBhvr additive="base">
                                        <p:cTn id="80" dur="500"/>
                                        <p:tgtEl>
                                          <p:spTgt spid="30"/>
                                        </p:tgtEl>
                                        <p:attrNameLst>
                                          <p:attrName>ppt_x</p:attrName>
                                        </p:attrNameLst>
                                      </p:cBhvr>
                                      <p:tavLst>
                                        <p:tav tm="0">
                                          <p:val>
                                            <p:strVal val="#ppt_x"/>
                                          </p:val>
                                        </p:tav>
                                        <p:tav tm="100000">
                                          <p:val>
                                            <p:strVal val="#ppt_x-#ppt_w*1.125000"/>
                                          </p:val>
                                        </p:tav>
                                      </p:tavLst>
                                    </p:anim>
                                    <p:animEffect transition="out" filter="wipe(left)">
                                      <p:cBhvr>
                                        <p:cTn id="81" dur="500"/>
                                        <p:tgtEl>
                                          <p:spTgt spid="30"/>
                                        </p:tgtEl>
                                      </p:cBhvr>
                                    </p:animEffect>
                                    <p:set>
                                      <p:cBhvr>
                                        <p:cTn id="82" dur="1" fill="hold">
                                          <p:stCondLst>
                                            <p:cond delay="499"/>
                                          </p:stCondLst>
                                        </p:cTn>
                                        <p:tgtEl>
                                          <p:spTgt spid="30"/>
                                        </p:tgtEl>
                                        <p:attrNameLst>
                                          <p:attrName>style.visibility</p:attrName>
                                        </p:attrNameLst>
                                      </p:cBhvr>
                                      <p:to>
                                        <p:strVal val="hidden"/>
                                      </p:to>
                                    </p:set>
                                  </p:childTnLst>
                                </p:cTn>
                              </p:par>
                              <p:par>
                                <p:cTn id="83" presetID="12" presetClass="exit" presetSubtype="8" fill="hold" grpId="1" nodeType="withEffect">
                                  <p:stCondLst>
                                    <p:cond delay="0"/>
                                  </p:stCondLst>
                                  <p:childTnLst>
                                    <p:anim calcmode="lin" valueType="num">
                                      <p:cBhvr additive="base">
                                        <p:cTn id="84" dur="500"/>
                                        <p:tgtEl>
                                          <p:spTgt spid="28"/>
                                        </p:tgtEl>
                                        <p:attrNameLst>
                                          <p:attrName>ppt_x</p:attrName>
                                        </p:attrNameLst>
                                      </p:cBhvr>
                                      <p:tavLst>
                                        <p:tav tm="0">
                                          <p:val>
                                            <p:strVal val="#ppt_x"/>
                                          </p:val>
                                        </p:tav>
                                        <p:tav tm="100000">
                                          <p:val>
                                            <p:strVal val="#ppt_x-#ppt_w*1.125000"/>
                                          </p:val>
                                        </p:tav>
                                      </p:tavLst>
                                    </p:anim>
                                    <p:animEffect transition="out" filter="wipe(left)">
                                      <p:cBhvr>
                                        <p:cTn id="85" dur="500"/>
                                        <p:tgtEl>
                                          <p:spTgt spid="28"/>
                                        </p:tgtEl>
                                      </p:cBhvr>
                                    </p:animEffect>
                                    <p:set>
                                      <p:cBhvr>
                                        <p:cTn id="86" dur="1" fill="hold">
                                          <p:stCondLst>
                                            <p:cond delay="499"/>
                                          </p:stCondLst>
                                        </p:cTn>
                                        <p:tgtEl>
                                          <p:spTgt spid="28"/>
                                        </p:tgtEl>
                                        <p:attrNameLst>
                                          <p:attrName>style.visibility</p:attrName>
                                        </p:attrNameLst>
                                      </p:cBhvr>
                                      <p:to>
                                        <p:strVal val="hidden"/>
                                      </p:to>
                                    </p:set>
                                  </p:childTnLst>
                                </p:cTn>
                              </p:par>
                              <p:par>
                                <p:cTn id="87" presetID="12" presetClass="exit" presetSubtype="8" fill="hold" nodeType="withEffect">
                                  <p:stCondLst>
                                    <p:cond delay="0"/>
                                  </p:stCondLst>
                                  <p:childTnLst>
                                    <p:anim calcmode="lin" valueType="num">
                                      <p:cBhvr additive="base">
                                        <p:cTn id="88" dur="500"/>
                                        <p:tgtEl>
                                          <p:spTgt spid="43"/>
                                        </p:tgtEl>
                                        <p:attrNameLst>
                                          <p:attrName>ppt_x</p:attrName>
                                        </p:attrNameLst>
                                      </p:cBhvr>
                                      <p:tavLst>
                                        <p:tav tm="0">
                                          <p:val>
                                            <p:strVal val="#ppt_x"/>
                                          </p:val>
                                        </p:tav>
                                        <p:tav tm="100000">
                                          <p:val>
                                            <p:strVal val="#ppt_x-#ppt_w*1.125000"/>
                                          </p:val>
                                        </p:tav>
                                      </p:tavLst>
                                    </p:anim>
                                    <p:animEffect transition="out" filter="wipe(left)">
                                      <p:cBhvr>
                                        <p:cTn id="89" dur="500"/>
                                        <p:tgtEl>
                                          <p:spTgt spid="43"/>
                                        </p:tgtEl>
                                      </p:cBhvr>
                                    </p:animEffect>
                                    <p:set>
                                      <p:cBhvr>
                                        <p:cTn id="90" dur="1" fill="hold">
                                          <p:stCondLst>
                                            <p:cond delay="499"/>
                                          </p:stCondLst>
                                        </p:cTn>
                                        <p:tgtEl>
                                          <p:spTgt spid="43"/>
                                        </p:tgtEl>
                                        <p:attrNameLst>
                                          <p:attrName>style.visibility</p:attrName>
                                        </p:attrNameLst>
                                      </p:cBhvr>
                                      <p:to>
                                        <p:strVal val="hidden"/>
                                      </p:to>
                                    </p:set>
                                  </p:childTnLst>
                                </p:cTn>
                              </p:par>
                              <p:par>
                                <p:cTn id="91" presetID="12" presetClass="exit" presetSubtype="8" fill="hold" nodeType="withEffect">
                                  <p:stCondLst>
                                    <p:cond delay="0"/>
                                  </p:stCondLst>
                                  <p:childTnLst>
                                    <p:anim calcmode="lin" valueType="num">
                                      <p:cBhvr additive="base">
                                        <p:cTn id="92" dur="500"/>
                                        <p:tgtEl>
                                          <p:spTgt spid="44"/>
                                        </p:tgtEl>
                                        <p:attrNameLst>
                                          <p:attrName>ppt_x</p:attrName>
                                        </p:attrNameLst>
                                      </p:cBhvr>
                                      <p:tavLst>
                                        <p:tav tm="0">
                                          <p:val>
                                            <p:strVal val="#ppt_x"/>
                                          </p:val>
                                        </p:tav>
                                        <p:tav tm="100000">
                                          <p:val>
                                            <p:strVal val="#ppt_x-#ppt_w*1.125000"/>
                                          </p:val>
                                        </p:tav>
                                      </p:tavLst>
                                    </p:anim>
                                    <p:animEffect transition="out" filter="wipe(left)">
                                      <p:cBhvr>
                                        <p:cTn id="93" dur="500"/>
                                        <p:tgtEl>
                                          <p:spTgt spid="44"/>
                                        </p:tgtEl>
                                      </p:cBhvr>
                                    </p:animEffect>
                                    <p:set>
                                      <p:cBhvr>
                                        <p:cTn id="94" dur="1" fill="hold">
                                          <p:stCondLst>
                                            <p:cond delay="499"/>
                                          </p:stCondLst>
                                        </p:cTn>
                                        <p:tgtEl>
                                          <p:spTgt spid="44"/>
                                        </p:tgtEl>
                                        <p:attrNameLst>
                                          <p:attrName>style.visibility</p:attrName>
                                        </p:attrNameLst>
                                      </p:cBhvr>
                                      <p:to>
                                        <p:strVal val="hidden"/>
                                      </p:to>
                                    </p:set>
                                  </p:childTnLst>
                                </p:cTn>
                              </p:par>
                              <p:par>
                                <p:cTn id="95" presetID="12" presetClass="exit" presetSubtype="8" fill="hold" nodeType="withEffect">
                                  <p:stCondLst>
                                    <p:cond delay="0"/>
                                  </p:stCondLst>
                                  <p:childTnLst>
                                    <p:anim calcmode="lin" valueType="num">
                                      <p:cBhvr additive="base">
                                        <p:cTn id="96" dur="500"/>
                                        <p:tgtEl>
                                          <p:spTgt spid="45"/>
                                        </p:tgtEl>
                                        <p:attrNameLst>
                                          <p:attrName>ppt_x</p:attrName>
                                        </p:attrNameLst>
                                      </p:cBhvr>
                                      <p:tavLst>
                                        <p:tav tm="0">
                                          <p:val>
                                            <p:strVal val="#ppt_x"/>
                                          </p:val>
                                        </p:tav>
                                        <p:tav tm="100000">
                                          <p:val>
                                            <p:strVal val="#ppt_x-#ppt_w*1.125000"/>
                                          </p:val>
                                        </p:tav>
                                      </p:tavLst>
                                    </p:anim>
                                    <p:animEffect transition="out" filter="wipe(left)">
                                      <p:cBhvr>
                                        <p:cTn id="97" dur="500"/>
                                        <p:tgtEl>
                                          <p:spTgt spid="45"/>
                                        </p:tgtEl>
                                      </p:cBhvr>
                                    </p:animEffect>
                                    <p:set>
                                      <p:cBhvr>
                                        <p:cTn id="98" dur="1" fill="hold">
                                          <p:stCondLst>
                                            <p:cond delay="499"/>
                                          </p:stCondLst>
                                        </p:cTn>
                                        <p:tgtEl>
                                          <p:spTgt spid="45"/>
                                        </p:tgtEl>
                                        <p:attrNameLst>
                                          <p:attrName>style.visibility</p:attrName>
                                        </p:attrNameLst>
                                      </p:cBhvr>
                                      <p:to>
                                        <p:strVal val="hidden"/>
                                      </p:to>
                                    </p:set>
                                  </p:childTnLst>
                                </p:cTn>
                              </p:par>
                              <p:par>
                                <p:cTn id="99" presetID="12" presetClass="exit" presetSubtype="8" fill="hold" nodeType="withEffect">
                                  <p:stCondLst>
                                    <p:cond delay="0"/>
                                  </p:stCondLst>
                                  <p:childTnLst>
                                    <p:anim calcmode="lin" valueType="num">
                                      <p:cBhvr additive="base">
                                        <p:cTn id="100" dur="500"/>
                                        <p:tgtEl>
                                          <p:spTgt spid="46"/>
                                        </p:tgtEl>
                                        <p:attrNameLst>
                                          <p:attrName>ppt_x</p:attrName>
                                        </p:attrNameLst>
                                      </p:cBhvr>
                                      <p:tavLst>
                                        <p:tav tm="0">
                                          <p:val>
                                            <p:strVal val="#ppt_x"/>
                                          </p:val>
                                        </p:tav>
                                        <p:tav tm="100000">
                                          <p:val>
                                            <p:strVal val="#ppt_x-#ppt_w*1.125000"/>
                                          </p:val>
                                        </p:tav>
                                      </p:tavLst>
                                    </p:anim>
                                    <p:animEffect transition="out" filter="wipe(left)">
                                      <p:cBhvr>
                                        <p:cTn id="101" dur="500"/>
                                        <p:tgtEl>
                                          <p:spTgt spid="46"/>
                                        </p:tgtEl>
                                      </p:cBhvr>
                                    </p:animEffect>
                                    <p:set>
                                      <p:cBhvr>
                                        <p:cTn id="102" dur="1" fill="hold">
                                          <p:stCondLst>
                                            <p:cond delay="499"/>
                                          </p:stCondLst>
                                        </p:cTn>
                                        <p:tgtEl>
                                          <p:spTgt spid="46"/>
                                        </p:tgtEl>
                                        <p:attrNameLst>
                                          <p:attrName>style.visibility</p:attrName>
                                        </p:attrNameLst>
                                      </p:cBhvr>
                                      <p:to>
                                        <p:strVal val="hidden"/>
                                      </p:to>
                                    </p:set>
                                  </p:childTnLst>
                                </p:cTn>
                              </p:par>
                              <p:par>
                                <p:cTn id="103" presetID="12" presetClass="exit" presetSubtype="8" fill="hold" nodeType="withEffect">
                                  <p:stCondLst>
                                    <p:cond delay="0"/>
                                  </p:stCondLst>
                                  <p:childTnLst>
                                    <p:anim calcmode="lin" valueType="num">
                                      <p:cBhvr additive="base">
                                        <p:cTn id="104" dur="500"/>
                                        <p:tgtEl>
                                          <p:spTgt spid="55"/>
                                        </p:tgtEl>
                                        <p:attrNameLst>
                                          <p:attrName>ppt_x</p:attrName>
                                        </p:attrNameLst>
                                      </p:cBhvr>
                                      <p:tavLst>
                                        <p:tav tm="0">
                                          <p:val>
                                            <p:strVal val="#ppt_x"/>
                                          </p:val>
                                        </p:tav>
                                        <p:tav tm="100000">
                                          <p:val>
                                            <p:strVal val="#ppt_x-#ppt_w*1.125000"/>
                                          </p:val>
                                        </p:tav>
                                      </p:tavLst>
                                    </p:anim>
                                    <p:animEffect transition="out" filter="wipe(left)">
                                      <p:cBhvr>
                                        <p:cTn id="105" dur="500"/>
                                        <p:tgtEl>
                                          <p:spTgt spid="55"/>
                                        </p:tgtEl>
                                      </p:cBhvr>
                                    </p:animEffect>
                                    <p:set>
                                      <p:cBhvr>
                                        <p:cTn id="106" dur="1" fill="hold">
                                          <p:stCondLst>
                                            <p:cond delay="499"/>
                                          </p:stCondLst>
                                        </p:cTn>
                                        <p:tgtEl>
                                          <p:spTgt spid="55"/>
                                        </p:tgtEl>
                                        <p:attrNameLst>
                                          <p:attrName>style.visibility</p:attrName>
                                        </p:attrNameLst>
                                      </p:cBhvr>
                                      <p:to>
                                        <p:strVal val="hidden"/>
                                      </p:to>
                                    </p:set>
                                  </p:childTnLst>
                                </p:cTn>
                              </p:par>
                              <p:par>
                                <p:cTn id="107" presetID="12" presetClass="exit" presetSubtype="8" fill="hold" nodeType="withEffect">
                                  <p:stCondLst>
                                    <p:cond delay="0"/>
                                  </p:stCondLst>
                                  <p:childTnLst>
                                    <p:anim calcmode="lin" valueType="num">
                                      <p:cBhvr additive="base">
                                        <p:cTn id="108" dur="500"/>
                                        <p:tgtEl>
                                          <p:spTgt spid="56"/>
                                        </p:tgtEl>
                                        <p:attrNameLst>
                                          <p:attrName>ppt_x</p:attrName>
                                        </p:attrNameLst>
                                      </p:cBhvr>
                                      <p:tavLst>
                                        <p:tav tm="0">
                                          <p:val>
                                            <p:strVal val="#ppt_x"/>
                                          </p:val>
                                        </p:tav>
                                        <p:tav tm="100000">
                                          <p:val>
                                            <p:strVal val="#ppt_x-#ppt_w*1.125000"/>
                                          </p:val>
                                        </p:tav>
                                      </p:tavLst>
                                    </p:anim>
                                    <p:animEffect transition="out" filter="wipe(left)">
                                      <p:cBhvr>
                                        <p:cTn id="109" dur="500"/>
                                        <p:tgtEl>
                                          <p:spTgt spid="56"/>
                                        </p:tgtEl>
                                      </p:cBhvr>
                                    </p:animEffect>
                                    <p:set>
                                      <p:cBhvr>
                                        <p:cTn id="110" dur="1" fill="hold">
                                          <p:stCondLst>
                                            <p:cond delay="499"/>
                                          </p:stCondLst>
                                        </p:cTn>
                                        <p:tgtEl>
                                          <p:spTgt spid="56"/>
                                        </p:tgtEl>
                                        <p:attrNameLst>
                                          <p:attrName>style.visibility</p:attrName>
                                        </p:attrNameLst>
                                      </p:cBhvr>
                                      <p:to>
                                        <p:strVal val="hidden"/>
                                      </p:to>
                                    </p:set>
                                  </p:childTnLst>
                                </p:cTn>
                              </p:par>
                              <p:par>
                                <p:cTn id="111" presetID="12" presetClass="exit" presetSubtype="8" fill="hold" nodeType="withEffect">
                                  <p:stCondLst>
                                    <p:cond delay="0"/>
                                  </p:stCondLst>
                                  <p:childTnLst>
                                    <p:anim calcmode="lin" valueType="num">
                                      <p:cBhvr additive="base">
                                        <p:cTn id="112" dur="500"/>
                                        <p:tgtEl>
                                          <p:spTgt spid="64"/>
                                        </p:tgtEl>
                                        <p:attrNameLst>
                                          <p:attrName>ppt_x</p:attrName>
                                        </p:attrNameLst>
                                      </p:cBhvr>
                                      <p:tavLst>
                                        <p:tav tm="0">
                                          <p:val>
                                            <p:strVal val="#ppt_x"/>
                                          </p:val>
                                        </p:tav>
                                        <p:tav tm="100000">
                                          <p:val>
                                            <p:strVal val="#ppt_x-#ppt_w*1.125000"/>
                                          </p:val>
                                        </p:tav>
                                      </p:tavLst>
                                    </p:anim>
                                    <p:animEffect transition="out" filter="wipe(left)">
                                      <p:cBhvr>
                                        <p:cTn id="113" dur="500"/>
                                        <p:tgtEl>
                                          <p:spTgt spid="64"/>
                                        </p:tgtEl>
                                      </p:cBhvr>
                                    </p:animEffect>
                                    <p:set>
                                      <p:cBhvr>
                                        <p:cTn id="114" dur="1" fill="hold">
                                          <p:stCondLst>
                                            <p:cond delay="499"/>
                                          </p:stCondLst>
                                        </p:cTn>
                                        <p:tgtEl>
                                          <p:spTgt spid="64"/>
                                        </p:tgtEl>
                                        <p:attrNameLst>
                                          <p:attrName>style.visibility</p:attrName>
                                        </p:attrNameLst>
                                      </p:cBhvr>
                                      <p:to>
                                        <p:strVal val="hidden"/>
                                      </p:to>
                                    </p:set>
                                  </p:childTnLst>
                                </p:cTn>
                              </p:par>
                              <p:par>
                                <p:cTn id="115" presetID="12" presetClass="exit" presetSubtype="8" fill="hold" nodeType="withEffect">
                                  <p:stCondLst>
                                    <p:cond delay="0"/>
                                  </p:stCondLst>
                                  <p:childTnLst>
                                    <p:anim calcmode="lin" valueType="num">
                                      <p:cBhvr additive="base">
                                        <p:cTn id="116" dur="500"/>
                                        <p:tgtEl>
                                          <p:spTgt spid="47"/>
                                        </p:tgtEl>
                                        <p:attrNameLst>
                                          <p:attrName>ppt_x</p:attrName>
                                        </p:attrNameLst>
                                      </p:cBhvr>
                                      <p:tavLst>
                                        <p:tav tm="0">
                                          <p:val>
                                            <p:strVal val="#ppt_x"/>
                                          </p:val>
                                        </p:tav>
                                        <p:tav tm="100000">
                                          <p:val>
                                            <p:strVal val="#ppt_x-#ppt_w*1.125000"/>
                                          </p:val>
                                        </p:tav>
                                      </p:tavLst>
                                    </p:anim>
                                    <p:animEffect transition="out" filter="wipe(left)">
                                      <p:cBhvr>
                                        <p:cTn id="117" dur="500"/>
                                        <p:tgtEl>
                                          <p:spTgt spid="47"/>
                                        </p:tgtEl>
                                      </p:cBhvr>
                                    </p:animEffect>
                                    <p:set>
                                      <p:cBhvr>
                                        <p:cTn id="118" dur="1" fill="hold">
                                          <p:stCondLst>
                                            <p:cond delay="499"/>
                                          </p:stCondLst>
                                        </p:cTn>
                                        <p:tgtEl>
                                          <p:spTgt spid="47"/>
                                        </p:tgtEl>
                                        <p:attrNameLst>
                                          <p:attrName>style.visibility</p:attrName>
                                        </p:attrNameLst>
                                      </p:cBhvr>
                                      <p:to>
                                        <p:strVal val="hidden"/>
                                      </p:to>
                                    </p:set>
                                  </p:childTnLst>
                                </p:cTn>
                              </p:par>
                              <p:par>
                                <p:cTn id="119" presetID="12" presetClass="exit" presetSubtype="8" fill="hold" nodeType="withEffect">
                                  <p:stCondLst>
                                    <p:cond delay="0"/>
                                  </p:stCondLst>
                                  <p:childTnLst>
                                    <p:anim calcmode="lin" valueType="num">
                                      <p:cBhvr additive="base">
                                        <p:cTn id="120" dur="500"/>
                                        <p:tgtEl>
                                          <p:spTgt spid="54"/>
                                        </p:tgtEl>
                                        <p:attrNameLst>
                                          <p:attrName>ppt_x</p:attrName>
                                        </p:attrNameLst>
                                      </p:cBhvr>
                                      <p:tavLst>
                                        <p:tav tm="0">
                                          <p:val>
                                            <p:strVal val="#ppt_x"/>
                                          </p:val>
                                        </p:tav>
                                        <p:tav tm="100000">
                                          <p:val>
                                            <p:strVal val="#ppt_x-#ppt_w*1.125000"/>
                                          </p:val>
                                        </p:tav>
                                      </p:tavLst>
                                    </p:anim>
                                    <p:animEffect transition="out" filter="wipe(left)">
                                      <p:cBhvr>
                                        <p:cTn id="121" dur="500"/>
                                        <p:tgtEl>
                                          <p:spTgt spid="54"/>
                                        </p:tgtEl>
                                      </p:cBhvr>
                                    </p:animEffect>
                                    <p:set>
                                      <p:cBhvr>
                                        <p:cTn id="122" dur="1" fill="hold">
                                          <p:stCondLst>
                                            <p:cond delay="499"/>
                                          </p:stCondLst>
                                        </p:cTn>
                                        <p:tgtEl>
                                          <p:spTgt spid="54"/>
                                        </p:tgtEl>
                                        <p:attrNameLst>
                                          <p:attrName>style.visibility</p:attrName>
                                        </p:attrNameLst>
                                      </p:cBhvr>
                                      <p:to>
                                        <p:strVal val="hidden"/>
                                      </p:to>
                                    </p:set>
                                  </p:childTnLst>
                                </p:cTn>
                              </p:par>
                              <p:par>
                                <p:cTn id="123" presetID="12" presetClass="exit" presetSubtype="8" fill="hold" nodeType="withEffect">
                                  <p:stCondLst>
                                    <p:cond delay="0"/>
                                  </p:stCondLst>
                                  <p:childTnLst>
                                    <p:anim calcmode="lin" valueType="num">
                                      <p:cBhvr additive="base">
                                        <p:cTn id="124" dur="500"/>
                                        <p:tgtEl>
                                          <p:spTgt spid="31"/>
                                        </p:tgtEl>
                                        <p:attrNameLst>
                                          <p:attrName>ppt_x</p:attrName>
                                        </p:attrNameLst>
                                      </p:cBhvr>
                                      <p:tavLst>
                                        <p:tav tm="0">
                                          <p:val>
                                            <p:strVal val="#ppt_x"/>
                                          </p:val>
                                        </p:tav>
                                        <p:tav tm="100000">
                                          <p:val>
                                            <p:strVal val="#ppt_x-#ppt_w*1.125000"/>
                                          </p:val>
                                        </p:tav>
                                      </p:tavLst>
                                    </p:anim>
                                    <p:animEffect transition="out" filter="wipe(left)">
                                      <p:cBhvr>
                                        <p:cTn id="125" dur="500"/>
                                        <p:tgtEl>
                                          <p:spTgt spid="31"/>
                                        </p:tgtEl>
                                      </p:cBhvr>
                                    </p:animEffect>
                                    <p:set>
                                      <p:cBhvr>
                                        <p:cTn id="126" dur="1" fill="hold">
                                          <p:stCondLst>
                                            <p:cond delay="499"/>
                                          </p:stCondLst>
                                        </p:cTn>
                                        <p:tgtEl>
                                          <p:spTgt spid="31"/>
                                        </p:tgtEl>
                                        <p:attrNameLst>
                                          <p:attrName>style.visibility</p:attrName>
                                        </p:attrNameLst>
                                      </p:cBhvr>
                                      <p:to>
                                        <p:strVal val="hidden"/>
                                      </p:to>
                                    </p:set>
                                  </p:childTnLst>
                                </p:cTn>
                              </p:par>
                              <p:par>
                                <p:cTn id="127" presetID="12" presetClass="exit" presetSubtype="8" fill="hold" grpId="1" nodeType="withEffect">
                                  <p:stCondLst>
                                    <p:cond delay="0"/>
                                  </p:stCondLst>
                                  <p:childTnLst>
                                    <p:anim calcmode="lin" valueType="num">
                                      <p:cBhvr additive="base">
                                        <p:cTn id="128" dur="500"/>
                                        <p:tgtEl>
                                          <p:spTgt spid="61"/>
                                        </p:tgtEl>
                                        <p:attrNameLst>
                                          <p:attrName>ppt_x</p:attrName>
                                        </p:attrNameLst>
                                      </p:cBhvr>
                                      <p:tavLst>
                                        <p:tav tm="0">
                                          <p:val>
                                            <p:strVal val="#ppt_x"/>
                                          </p:val>
                                        </p:tav>
                                        <p:tav tm="100000">
                                          <p:val>
                                            <p:strVal val="#ppt_x-#ppt_w*1.125000"/>
                                          </p:val>
                                        </p:tav>
                                      </p:tavLst>
                                    </p:anim>
                                    <p:animEffect transition="out" filter="wipe(left)">
                                      <p:cBhvr>
                                        <p:cTn id="129" dur="500"/>
                                        <p:tgtEl>
                                          <p:spTgt spid="61"/>
                                        </p:tgtEl>
                                      </p:cBhvr>
                                    </p:animEffect>
                                    <p:set>
                                      <p:cBhvr>
                                        <p:cTn id="130" dur="1" fill="hold">
                                          <p:stCondLst>
                                            <p:cond delay="499"/>
                                          </p:stCondLst>
                                        </p:cTn>
                                        <p:tgtEl>
                                          <p:spTgt spid="61"/>
                                        </p:tgtEl>
                                        <p:attrNameLst>
                                          <p:attrName>style.visibility</p:attrName>
                                        </p:attrNameLst>
                                      </p:cBhvr>
                                      <p:to>
                                        <p:strVal val="hidden"/>
                                      </p:to>
                                    </p:set>
                                  </p:childTnLst>
                                </p:cTn>
                              </p:par>
                              <p:par>
                                <p:cTn id="131" presetID="12" presetClass="exit" presetSubtype="8" fill="hold" grpId="1" nodeType="withEffect">
                                  <p:stCondLst>
                                    <p:cond delay="0"/>
                                  </p:stCondLst>
                                  <p:childTnLst>
                                    <p:anim calcmode="lin" valueType="num">
                                      <p:cBhvr additive="base">
                                        <p:cTn id="132" dur="500"/>
                                        <p:tgtEl>
                                          <p:spTgt spid="62"/>
                                        </p:tgtEl>
                                        <p:attrNameLst>
                                          <p:attrName>ppt_x</p:attrName>
                                        </p:attrNameLst>
                                      </p:cBhvr>
                                      <p:tavLst>
                                        <p:tav tm="0">
                                          <p:val>
                                            <p:strVal val="#ppt_x"/>
                                          </p:val>
                                        </p:tav>
                                        <p:tav tm="100000">
                                          <p:val>
                                            <p:strVal val="#ppt_x-#ppt_w*1.125000"/>
                                          </p:val>
                                        </p:tav>
                                      </p:tavLst>
                                    </p:anim>
                                    <p:animEffect transition="out" filter="wipe(left)">
                                      <p:cBhvr>
                                        <p:cTn id="133" dur="500"/>
                                        <p:tgtEl>
                                          <p:spTgt spid="62"/>
                                        </p:tgtEl>
                                      </p:cBhvr>
                                    </p:animEffect>
                                    <p:set>
                                      <p:cBhvr>
                                        <p:cTn id="134" dur="1" fill="hold">
                                          <p:stCondLst>
                                            <p:cond delay="499"/>
                                          </p:stCondLst>
                                        </p:cTn>
                                        <p:tgtEl>
                                          <p:spTgt spid="62"/>
                                        </p:tgtEl>
                                        <p:attrNameLst>
                                          <p:attrName>style.visibility</p:attrName>
                                        </p:attrNameLst>
                                      </p:cBhvr>
                                      <p:to>
                                        <p:strVal val="hidden"/>
                                      </p:to>
                                    </p:set>
                                  </p:childTnLst>
                                </p:cTn>
                              </p:par>
                              <p:par>
                                <p:cTn id="135" presetID="12" presetClass="exit" presetSubtype="8" fill="hold" grpId="1" nodeType="withEffect">
                                  <p:stCondLst>
                                    <p:cond delay="0"/>
                                  </p:stCondLst>
                                  <p:childTnLst>
                                    <p:anim calcmode="lin" valueType="num">
                                      <p:cBhvr additive="base">
                                        <p:cTn id="136" dur="500"/>
                                        <p:tgtEl>
                                          <p:spTgt spid="63"/>
                                        </p:tgtEl>
                                        <p:attrNameLst>
                                          <p:attrName>ppt_x</p:attrName>
                                        </p:attrNameLst>
                                      </p:cBhvr>
                                      <p:tavLst>
                                        <p:tav tm="0">
                                          <p:val>
                                            <p:strVal val="#ppt_x"/>
                                          </p:val>
                                        </p:tav>
                                        <p:tav tm="100000">
                                          <p:val>
                                            <p:strVal val="#ppt_x-#ppt_w*1.125000"/>
                                          </p:val>
                                        </p:tav>
                                      </p:tavLst>
                                    </p:anim>
                                    <p:animEffect transition="out" filter="wipe(left)">
                                      <p:cBhvr>
                                        <p:cTn id="137" dur="500"/>
                                        <p:tgtEl>
                                          <p:spTgt spid="63"/>
                                        </p:tgtEl>
                                      </p:cBhvr>
                                    </p:animEffect>
                                    <p:set>
                                      <p:cBhvr>
                                        <p:cTn id="138"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61" grpId="0" animBg="1"/>
      <p:bldP spid="61" grpId="1" animBg="1"/>
      <p:bldP spid="62" grpId="0" animBg="1"/>
      <p:bldP spid="62" grpId="1" animBg="1"/>
      <p:bldP spid="63" grpId="0" animBg="1"/>
      <p:bldP spid="63" grpId="1" animBg="1"/>
      <p:bldP spid="52" grpId="0"/>
      <p:bldP spid="52"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スライド番号プレースホルダー 2"/>
          <p:cNvSpPr>
            <a:spLocks noGrp="1"/>
          </p:cNvSpPr>
          <p:nvPr>
            <p:ph type="sldNum" sz="quarter" idx="12"/>
          </p:nvPr>
        </p:nvSpPr>
        <p:spPr/>
        <p:txBody>
          <a:bodyPr/>
          <a:lstStyle/>
          <a:p>
            <a:fld id="{77BC51BC-B4E1-4696-A5AC-69017610EC25}" type="slidenum">
              <a:rPr lang="en-US" sz="1600" smtClean="0">
                <a:solidFill>
                  <a:schemeClr val="tx1"/>
                </a:solidFill>
              </a:rPr>
              <a:t>23</a:t>
            </a:fld>
            <a:endParaRPr lang="en-US" dirty="0">
              <a:solidFill>
                <a:schemeClr val="tx1"/>
              </a:solidFill>
            </a:endParaRPr>
          </a:p>
        </p:txBody>
      </p:sp>
      <p:sp>
        <p:nvSpPr>
          <p:cNvPr id="49" name="テキスト ボックス 48"/>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50" name="直線コネクタ 49"/>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ドーナツ 50"/>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グループ化 1"/>
          <p:cNvGrpSpPr/>
          <p:nvPr/>
        </p:nvGrpSpPr>
        <p:grpSpPr>
          <a:xfrm>
            <a:off x="255531" y="151765"/>
            <a:ext cx="8668549" cy="5344095"/>
            <a:chOff x="255531" y="151765"/>
            <a:chExt cx="8668549" cy="5344095"/>
          </a:xfrm>
        </p:grpSpPr>
        <p:pic>
          <p:nvPicPr>
            <p:cNvPr id="33" name="図 32"/>
            <p:cNvPicPr>
              <a:picLocks noChangeAspect="1"/>
            </p:cNvPicPr>
            <p:nvPr/>
          </p:nvPicPr>
          <p:blipFill rotWithShape="1">
            <a:blip r:embed="rId3"/>
            <a:srcRect b="37534"/>
            <a:stretch/>
          </p:blipFill>
          <p:spPr>
            <a:xfrm>
              <a:off x="308403" y="1135122"/>
              <a:ext cx="8569647" cy="4249779"/>
            </a:xfrm>
            <a:prstGeom prst="rect">
              <a:avLst/>
            </a:prstGeom>
          </p:spPr>
        </p:pic>
        <p:sp>
          <p:nvSpPr>
            <p:cNvPr id="28" name="正方形/長方形 27"/>
            <p:cNvSpPr/>
            <p:nvPr/>
          </p:nvSpPr>
          <p:spPr>
            <a:xfrm>
              <a:off x="385256" y="1231319"/>
              <a:ext cx="8538824" cy="4264541"/>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直線コネクタ 37"/>
            <p:cNvCxnSpPr/>
            <p:nvPr/>
          </p:nvCxnSpPr>
          <p:spPr>
            <a:xfrm>
              <a:off x="904748" y="2067233"/>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894629" y="3111600"/>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870046" y="4254852"/>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895108" y="520590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6099866" y="1407479"/>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7201387" y="1409405"/>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2860874" y="1409404"/>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892955" y="1411330"/>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5013778" y="1409404"/>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3750867" y="2437669"/>
              <a:ext cx="1260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正方形/長方形 61"/>
            <p:cNvSpPr/>
            <p:nvPr/>
          </p:nvSpPr>
          <p:spPr>
            <a:xfrm>
              <a:off x="3937273" y="3492171"/>
              <a:ext cx="1692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正方形/長方形 62"/>
            <p:cNvSpPr/>
            <p:nvPr/>
          </p:nvSpPr>
          <p:spPr>
            <a:xfrm>
              <a:off x="3926965" y="4576060"/>
              <a:ext cx="3276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テキスト ボックス 81"/>
            <p:cNvSpPr txBox="1"/>
            <p:nvPr/>
          </p:nvSpPr>
          <p:spPr>
            <a:xfrm>
              <a:off x="3063474" y="1552027"/>
              <a:ext cx="5044971" cy="369332"/>
            </a:xfrm>
            <a:prstGeom prst="rect">
              <a:avLst/>
            </a:prstGeom>
            <a:noFill/>
          </p:spPr>
          <p:txBody>
            <a:bodyPr wrap="none" rtlCol="0">
              <a:spAutoFit/>
            </a:bodyPr>
            <a:lstStyle/>
            <a:p>
              <a:r>
                <a:rPr lang="en-US" altLang="ja-JP" dirty="0" smtClean="0">
                  <a:solidFill>
                    <a:schemeClr val="bg1"/>
                  </a:solidFill>
                </a:rPr>
                <a:t>10</a:t>
              </a:r>
              <a:r>
                <a:rPr lang="ja-JP" altLang="en-US" dirty="0" smtClean="0">
                  <a:solidFill>
                    <a:schemeClr val="bg1"/>
                  </a:solidFill>
                </a:rPr>
                <a:t>月　　　　</a:t>
              </a:r>
              <a:r>
                <a:rPr lang="en-US" altLang="ja-JP" dirty="0" smtClean="0">
                  <a:solidFill>
                    <a:schemeClr val="bg1"/>
                  </a:solidFill>
                </a:rPr>
                <a:t>11</a:t>
              </a:r>
              <a:r>
                <a:rPr lang="ja-JP" altLang="en-US" dirty="0" smtClean="0">
                  <a:solidFill>
                    <a:schemeClr val="bg1"/>
                  </a:solidFill>
                </a:rPr>
                <a:t>月　　　　</a:t>
              </a:r>
              <a:r>
                <a:rPr lang="en-US" altLang="ja-JP" dirty="0" smtClean="0">
                  <a:solidFill>
                    <a:schemeClr val="bg1"/>
                  </a:solidFill>
                </a:rPr>
                <a:t>12</a:t>
              </a:r>
              <a:r>
                <a:rPr lang="ja-JP" altLang="en-US" dirty="0" smtClean="0">
                  <a:solidFill>
                    <a:schemeClr val="bg1"/>
                  </a:solidFill>
                </a:rPr>
                <a:t>月　　　　　</a:t>
              </a:r>
              <a:r>
                <a:rPr lang="en-US" altLang="ja-JP" dirty="0" smtClean="0">
                  <a:solidFill>
                    <a:schemeClr val="bg1"/>
                  </a:solidFill>
                </a:rPr>
                <a:t>1</a:t>
              </a:r>
              <a:r>
                <a:rPr lang="ja-JP" altLang="en-US" dirty="0" smtClean="0">
                  <a:solidFill>
                    <a:schemeClr val="bg1"/>
                  </a:solidFill>
                </a:rPr>
                <a:t>月　　　　　</a:t>
              </a:r>
              <a:r>
                <a:rPr lang="en-US" altLang="ja-JP" dirty="0" smtClean="0">
                  <a:solidFill>
                    <a:schemeClr val="bg1"/>
                  </a:solidFill>
                </a:rPr>
                <a:t>2</a:t>
              </a:r>
              <a:r>
                <a:rPr lang="ja-JP" altLang="en-US" dirty="0" smtClean="0">
                  <a:solidFill>
                    <a:schemeClr val="bg1"/>
                  </a:solidFill>
                </a:rPr>
                <a:t>月</a:t>
              </a:r>
              <a:endParaRPr lang="en-US" dirty="0">
                <a:solidFill>
                  <a:schemeClr val="bg1"/>
                </a:solidFill>
              </a:endParaRPr>
            </a:p>
          </p:txBody>
        </p:sp>
        <p:sp>
          <p:nvSpPr>
            <p:cNvPr id="85" name="テキスト ボックス 84"/>
            <p:cNvSpPr txBox="1"/>
            <p:nvPr/>
          </p:nvSpPr>
          <p:spPr>
            <a:xfrm>
              <a:off x="2338917" y="1493521"/>
              <a:ext cx="492443" cy="276999"/>
            </a:xfrm>
            <a:prstGeom prst="rect">
              <a:avLst/>
            </a:prstGeom>
            <a:noFill/>
          </p:spPr>
          <p:txBody>
            <a:bodyPr wrap="none" rtlCol="0">
              <a:spAutoFit/>
            </a:bodyPr>
            <a:lstStyle/>
            <a:p>
              <a:r>
                <a:rPr lang="ja-JP" altLang="en-US" sz="1200" dirty="0" smtClean="0">
                  <a:solidFill>
                    <a:schemeClr val="bg1"/>
                  </a:solidFill>
                </a:rPr>
                <a:t>日付</a:t>
              </a:r>
              <a:endParaRPr lang="en-US" sz="1200" dirty="0">
                <a:solidFill>
                  <a:schemeClr val="bg1"/>
                </a:solidFill>
              </a:endParaRPr>
            </a:p>
          </p:txBody>
        </p:sp>
        <p:sp>
          <p:nvSpPr>
            <p:cNvPr id="86" name="テキスト ボックス 85"/>
            <p:cNvSpPr txBox="1"/>
            <p:nvPr/>
          </p:nvSpPr>
          <p:spPr>
            <a:xfrm>
              <a:off x="882280" y="1597817"/>
              <a:ext cx="628698" cy="307777"/>
            </a:xfrm>
            <a:prstGeom prst="rect">
              <a:avLst/>
            </a:prstGeom>
            <a:noFill/>
          </p:spPr>
          <p:txBody>
            <a:bodyPr wrap="none" rtlCol="0">
              <a:spAutoFit/>
            </a:bodyPr>
            <a:lstStyle/>
            <a:p>
              <a:r>
                <a:rPr lang="ja-JP" altLang="en-US" sz="1400" dirty="0" smtClean="0">
                  <a:solidFill>
                    <a:schemeClr val="bg1"/>
                  </a:solidFill>
                </a:rPr>
                <a:t>タスク</a:t>
              </a:r>
              <a:endParaRPr lang="en-US" sz="1400" dirty="0">
                <a:solidFill>
                  <a:schemeClr val="bg1"/>
                </a:solidFill>
              </a:endParaRPr>
            </a:p>
          </p:txBody>
        </p:sp>
        <p:sp>
          <p:nvSpPr>
            <p:cNvPr id="52" name="テキスト ボックス 51"/>
            <p:cNvSpPr txBox="1"/>
            <p:nvPr/>
          </p:nvSpPr>
          <p:spPr>
            <a:xfrm>
              <a:off x="255531" y="151765"/>
              <a:ext cx="6500497" cy="584775"/>
            </a:xfrm>
            <a:prstGeom prst="rect">
              <a:avLst/>
            </a:prstGeom>
            <a:noFill/>
          </p:spPr>
          <p:txBody>
            <a:bodyPr wrap="none" rtlCol="0">
              <a:spAutoFit/>
            </a:bodyPr>
            <a:lstStyle/>
            <a:p>
              <a:r>
                <a:rPr lang="en-US" altLang="ja-JP" sz="3200" dirty="0"/>
                <a:t>4</a:t>
              </a:r>
              <a:r>
                <a:rPr lang="en-US" altLang="ja-JP" sz="3200" dirty="0" smtClean="0"/>
                <a:t>.</a:t>
              </a:r>
              <a:r>
                <a:rPr lang="ja-JP" altLang="en-US" sz="3200" dirty="0" smtClean="0"/>
                <a:t>スケジュール（センサー</a:t>
              </a:r>
              <a:r>
                <a:rPr lang="en-US" altLang="ja-JP" sz="3200" dirty="0" smtClean="0"/>
                <a:t>/</a:t>
              </a:r>
              <a:r>
                <a:rPr lang="ja-JP" altLang="en-US" sz="3200" dirty="0" smtClean="0"/>
                <a:t>無線通信）</a:t>
              </a:r>
              <a:endParaRPr lang="en-US" sz="3200" dirty="0"/>
            </a:p>
          </p:txBody>
        </p:sp>
        <p:sp>
          <p:nvSpPr>
            <p:cNvPr id="30" name="テキスト ボックス 29"/>
            <p:cNvSpPr txBox="1"/>
            <p:nvPr/>
          </p:nvSpPr>
          <p:spPr>
            <a:xfrm>
              <a:off x="867140" y="2467753"/>
              <a:ext cx="1912703" cy="400110"/>
            </a:xfrm>
            <a:prstGeom prst="rect">
              <a:avLst/>
            </a:prstGeom>
            <a:noFill/>
          </p:spPr>
          <p:txBody>
            <a:bodyPr wrap="none" rtlCol="0">
              <a:spAutoFit/>
            </a:bodyPr>
            <a:lstStyle/>
            <a:p>
              <a:r>
                <a:rPr kumimoji="1" lang="ja-JP" altLang="en-US" sz="2000" dirty="0" smtClean="0">
                  <a:solidFill>
                    <a:schemeClr val="bg1"/>
                  </a:solidFill>
                </a:rPr>
                <a:t>センサー</a:t>
              </a:r>
              <a:r>
                <a:rPr kumimoji="1" lang="ja-JP" altLang="en-US" sz="2000" dirty="0">
                  <a:solidFill>
                    <a:schemeClr val="bg1"/>
                  </a:solidFill>
                </a:rPr>
                <a:t>の研究</a:t>
              </a:r>
              <a:endParaRPr kumimoji="1" lang="ja-JP" altLang="en-US" sz="2000" dirty="0">
                <a:solidFill>
                  <a:schemeClr val="bg1"/>
                </a:solidFill>
                <a:latin typeface="+mn-ea"/>
              </a:endParaRPr>
            </a:p>
          </p:txBody>
        </p:sp>
        <p:sp>
          <p:nvSpPr>
            <p:cNvPr id="31" name="テキスト ボックス 30"/>
            <p:cNvSpPr txBox="1"/>
            <p:nvPr/>
          </p:nvSpPr>
          <p:spPr>
            <a:xfrm>
              <a:off x="878715" y="3497898"/>
              <a:ext cx="1388522" cy="400110"/>
            </a:xfrm>
            <a:prstGeom prst="rect">
              <a:avLst/>
            </a:prstGeom>
            <a:noFill/>
          </p:spPr>
          <p:txBody>
            <a:bodyPr wrap="none" rtlCol="0">
              <a:spAutoFit/>
            </a:bodyPr>
            <a:lstStyle/>
            <a:p>
              <a:r>
                <a:rPr kumimoji="1" lang="ja-JP" altLang="en-US" sz="2000" dirty="0" smtClean="0">
                  <a:solidFill>
                    <a:schemeClr val="bg1"/>
                  </a:solidFill>
                </a:rPr>
                <a:t>データ</a:t>
              </a:r>
              <a:r>
                <a:rPr kumimoji="1" lang="ja-JP" altLang="en-US" sz="2000" dirty="0">
                  <a:solidFill>
                    <a:schemeClr val="bg1"/>
                  </a:solidFill>
                </a:rPr>
                <a:t>取得</a:t>
              </a:r>
              <a:endParaRPr kumimoji="1" lang="ja-JP" altLang="en-US" sz="2000" dirty="0">
                <a:solidFill>
                  <a:schemeClr val="bg1"/>
                </a:solidFill>
                <a:latin typeface="+mn-ea"/>
              </a:endParaRPr>
            </a:p>
          </p:txBody>
        </p:sp>
        <p:sp>
          <p:nvSpPr>
            <p:cNvPr id="32" name="テキスト ボックス 31"/>
            <p:cNvSpPr txBox="1"/>
            <p:nvPr/>
          </p:nvSpPr>
          <p:spPr>
            <a:xfrm>
              <a:off x="878719" y="4573304"/>
              <a:ext cx="1210588" cy="400110"/>
            </a:xfrm>
            <a:prstGeom prst="rect">
              <a:avLst/>
            </a:prstGeom>
            <a:noFill/>
          </p:spPr>
          <p:txBody>
            <a:bodyPr wrap="none" rtlCol="0">
              <a:spAutoFit/>
            </a:bodyPr>
            <a:lstStyle/>
            <a:p>
              <a:r>
                <a:rPr kumimoji="1" lang="ja-JP" altLang="en-US" sz="2000" dirty="0" smtClean="0">
                  <a:solidFill>
                    <a:schemeClr val="bg1"/>
                  </a:solidFill>
                </a:rPr>
                <a:t>無線通信</a:t>
              </a:r>
              <a:endParaRPr kumimoji="1" lang="ja-JP" altLang="en-US" sz="2000" dirty="0">
                <a:solidFill>
                  <a:schemeClr val="bg1"/>
                </a:solidFill>
                <a:latin typeface="+mn-ea"/>
              </a:endParaRPr>
            </a:p>
          </p:txBody>
        </p:sp>
      </p:grpSp>
    </p:spTree>
    <p:extLst>
      <p:ext uri="{BB962C8B-B14F-4D97-AF65-F5344CB8AC3E}">
        <p14:creationId xmlns:p14="http://schemas.microsoft.com/office/powerpoint/2010/main" val="2085792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p:tgtEl>
                                          <p:spTgt spid="2"/>
                                        </p:tgtEl>
                                        <p:attrNameLst>
                                          <p:attrName>ppt_x</p:attrName>
                                        </p:attrNameLst>
                                      </p:cBhvr>
                                      <p:tavLst>
                                        <p:tav tm="0">
                                          <p:val>
                                            <p:strVal val="#ppt_x+#ppt_w*1.125000"/>
                                          </p:val>
                                        </p:tav>
                                        <p:tav tm="100000">
                                          <p:val>
                                            <p:strVal val="#ppt_x"/>
                                          </p:val>
                                        </p:tav>
                                      </p:tavLst>
                                    </p:anim>
                                    <p:animEffect transition="in" filter="wipe(left)">
                                      <p:cBhvr>
                                        <p:cTn id="8" dur="75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xit" presetSubtype="8" fill="hold" nodeType="clickEffect">
                                  <p:stCondLst>
                                    <p:cond delay="0"/>
                                  </p:stCondLst>
                                  <p:childTnLst>
                                    <p:anim calcmode="lin" valueType="num">
                                      <p:cBhvr additive="base">
                                        <p:cTn id="12" dur="750"/>
                                        <p:tgtEl>
                                          <p:spTgt spid="2"/>
                                        </p:tgtEl>
                                        <p:attrNameLst>
                                          <p:attrName>ppt_x</p:attrName>
                                        </p:attrNameLst>
                                      </p:cBhvr>
                                      <p:tavLst>
                                        <p:tav tm="0">
                                          <p:val>
                                            <p:strVal val="#ppt_x"/>
                                          </p:val>
                                        </p:tav>
                                        <p:tav tm="100000">
                                          <p:val>
                                            <p:strVal val="#ppt_x-#ppt_w*1.125000"/>
                                          </p:val>
                                        </p:tav>
                                      </p:tavLst>
                                    </p:anim>
                                    <p:animEffect transition="out" filter="wipe(left)">
                                      <p:cBhvr>
                                        <p:cTn id="13" dur="750"/>
                                        <p:tgtEl>
                                          <p:spTgt spid="2"/>
                                        </p:tgtEl>
                                      </p:cBhvr>
                                    </p:animEffect>
                                    <p:set>
                                      <p:cBhvr>
                                        <p:cTn id="14" dur="1" fill="hold">
                                          <p:stCondLst>
                                            <p:cond delay="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スライド番号プレースホルダー 2"/>
          <p:cNvSpPr>
            <a:spLocks noGrp="1"/>
          </p:cNvSpPr>
          <p:nvPr>
            <p:ph type="sldNum" sz="quarter" idx="12"/>
          </p:nvPr>
        </p:nvSpPr>
        <p:spPr/>
        <p:txBody>
          <a:bodyPr/>
          <a:lstStyle/>
          <a:p>
            <a:fld id="{77BC51BC-B4E1-4696-A5AC-69017610EC25}" type="slidenum">
              <a:rPr lang="en-US" sz="1600" smtClean="0">
                <a:solidFill>
                  <a:schemeClr val="tx1"/>
                </a:solidFill>
              </a:rPr>
              <a:t>24</a:t>
            </a:fld>
            <a:endParaRPr lang="en-US" dirty="0">
              <a:solidFill>
                <a:schemeClr val="tx1"/>
              </a:solidFill>
            </a:endParaRPr>
          </a:p>
        </p:txBody>
      </p:sp>
      <p:sp>
        <p:nvSpPr>
          <p:cNvPr id="49" name="テキスト ボックス 48"/>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50" name="直線コネクタ 49"/>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ドーナツ 50"/>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グループ化 4"/>
          <p:cNvGrpSpPr/>
          <p:nvPr/>
        </p:nvGrpSpPr>
        <p:grpSpPr>
          <a:xfrm>
            <a:off x="255531" y="151765"/>
            <a:ext cx="8668549" cy="5344095"/>
            <a:chOff x="255531" y="151765"/>
            <a:chExt cx="8668549" cy="5344095"/>
          </a:xfrm>
        </p:grpSpPr>
        <p:pic>
          <p:nvPicPr>
            <p:cNvPr id="2" name="図 1"/>
            <p:cNvPicPr>
              <a:picLocks noChangeAspect="1"/>
            </p:cNvPicPr>
            <p:nvPr/>
          </p:nvPicPr>
          <p:blipFill rotWithShape="1">
            <a:blip r:embed="rId3"/>
            <a:srcRect b="37534"/>
            <a:stretch/>
          </p:blipFill>
          <p:spPr>
            <a:xfrm>
              <a:off x="308403" y="1135122"/>
              <a:ext cx="8569647" cy="4249779"/>
            </a:xfrm>
            <a:prstGeom prst="rect">
              <a:avLst/>
            </a:prstGeom>
          </p:spPr>
        </p:pic>
        <p:sp>
          <p:nvSpPr>
            <p:cNvPr id="28" name="正方形/長方形 27"/>
            <p:cNvSpPr/>
            <p:nvPr/>
          </p:nvSpPr>
          <p:spPr>
            <a:xfrm>
              <a:off x="385256" y="1231319"/>
              <a:ext cx="8538824" cy="4264541"/>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直線コネクタ 37"/>
            <p:cNvCxnSpPr/>
            <p:nvPr/>
          </p:nvCxnSpPr>
          <p:spPr>
            <a:xfrm>
              <a:off x="904748" y="2067233"/>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894629" y="2845383"/>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870046" y="449792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895108" y="520590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6099866" y="1407479"/>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7201387" y="1409405"/>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2860874" y="1409404"/>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892955" y="1411330"/>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5013778" y="1409404"/>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895564" y="2332414"/>
              <a:ext cx="2270201"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正方形/長方形 61"/>
            <p:cNvSpPr/>
            <p:nvPr/>
          </p:nvSpPr>
          <p:spPr>
            <a:xfrm>
              <a:off x="2895564" y="3165944"/>
              <a:ext cx="1759104"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正方形/長方形 62"/>
            <p:cNvSpPr/>
            <p:nvPr/>
          </p:nvSpPr>
          <p:spPr>
            <a:xfrm>
              <a:off x="4681007" y="3904310"/>
              <a:ext cx="900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テキスト ボックス 81"/>
            <p:cNvSpPr txBox="1"/>
            <p:nvPr/>
          </p:nvSpPr>
          <p:spPr>
            <a:xfrm>
              <a:off x="3063474" y="1552027"/>
              <a:ext cx="4568879" cy="369332"/>
            </a:xfrm>
            <a:prstGeom prst="rect">
              <a:avLst/>
            </a:prstGeom>
            <a:noFill/>
          </p:spPr>
          <p:txBody>
            <a:bodyPr wrap="none" rtlCol="0">
              <a:spAutoFit/>
            </a:bodyPr>
            <a:lstStyle/>
            <a:p>
              <a:r>
                <a:rPr lang="en-US" altLang="ja-JP" dirty="0" smtClean="0">
                  <a:solidFill>
                    <a:schemeClr val="bg1"/>
                  </a:solidFill>
                </a:rPr>
                <a:t>4</a:t>
              </a:r>
              <a:r>
                <a:rPr lang="ja-JP" altLang="en-US" dirty="0" smtClean="0">
                  <a:solidFill>
                    <a:schemeClr val="bg1"/>
                  </a:solidFill>
                </a:rPr>
                <a:t>月　　　　</a:t>
              </a:r>
              <a:r>
                <a:rPr lang="en-US" altLang="ja-JP" dirty="0">
                  <a:solidFill>
                    <a:schemeClr val="bg1"/>
                  </a:solidFill>
                </a:rPr>
                <a:t>5</a:t>
              </a:r>
              <a:r>
                <a:rPr lang="ja-JP" altLang="en-US" dirty="0" smtClean="0">
                  <a:solidFill>
                    <a:schemeClr val="bg1"/>
                  </a:solidFill>
                </a:rPr>
                <a:t>月　　　　  </a:t>
              </a:r>
              <a:r>
                <a:rPr lang="en-US" altLang="ja-JP" dirty="0" smtClean="0">
                  <a:solidFill>
                    <a:schemeClr val="bg1"/>
                  </a:solidFill>
                </a:rPr>
                <a:t>6</a:t>
              </a:r>
              <a:r>
                <a:rPr lang="ja-JP" altLang="en-US" dirty="0" smtClean="0">
                  <a:solidFill>
                    <a:schemeClr val="bg1"/>
                  </a:solidFill>
                </a:rPr>
                <a:t>月　　　　　</a:t>
              </a:r>
              <a:r>
                <a:rPr lang="en-US" altLang="ja-JP" dirty="0">
                  <a:solidFill>
                    <a:schemeClr val="bg1"/>
                  </a:solidFill>
                </a:rPr>
                <a:t>7</a:t>
              </a:r>
              <a:r>
                <a:rPr lang="ja-JP" altLang="en-US" dirty="0" smtClean="0">
                  <a:solidFill>
                    <a:schemeClr val="bg1"/>
                  </a:solidFill>
                </a:rPr>
                <a:t>月　　　　　</a:t>
              </a:r>
              <a:endParaRPr lang="en-US" dirty="0">
                <a:solidFill>
                  <a:schemeClr val="bg1"/>
                </a:solidFill>
              </a:endParaRPr>
            </a:p>
          </p:txBody>
        </p:sp>
        <p:sp>
          <p:nvSpPr>
            <p:cNvPr id="85" name="テキスト ボックス 84"/>
            <p:cNvSpPr txBox="1"/>
            <p:nvPr/>
          </p:nvSpPr>
          <p:spPr>
            <a:xfrm>
              <a:off x="2338917" y="1493521"/>
              <a:ext cx="492443" cy="276999"/>
            </a:xfrm>
            <a:prstGeom prst="rect">
              <a:avLst/>
            </a:prstGeom>
            <a:noFill/>
          </p:spPr>
          <p:txBody>
            <a:bodyPr wrap="none" rtlCol="0">
              <a:spAutoFit/>
            </a:bodyPr>
            <a:lstStyle/>
            <a:p>
              <a:r>
                <a:rPr lang="ja-JP" altLang="en-US" sz="1200" dirty="0" smtClean="0">
                  <a:solidFill>
                    <a:schemeClr val="bg1"/>
                  </a:solidFill>
                </a:rPr>
                <a:t>日付</a:t>
              </a:r>
              <a:endParaRPr lang="en-US" sz="1200" dirty="0">
                <a:solidFill>
                  <a:schemeClr val="bg1"/>
                </a:solidFill>
              </a:endParaRPr>
            </a:p>
          </p:txBody>
        </p:sp>
        <p:sp>
          <p:nvSpPr>
            <p:cNvPr id="86" name="テキスト ボックス 85"/>
            <p:cNvSpPr txBox="1"/>
            <p:nvPr/>
          </p:nvSpPr>
          <p:spPr>
            <a:xfrm>
              <a:off x="882280" y="1597817"/>
              <a:ext cx="628698" cy="307777"/>
            </a:xfrm>
            <a:prstGeom prst="rect">
              <a:avLst/>
            </a:prstGeom>
            <a:noFill/>
          </p:spPr>
          <p:txBody>
            <a:bodyPr wrap="none" rtlCol="0">
              <a:spAutoFit/>
            </a:bodyPr>
            <a:lstStyle/>
            <a:p>
              <a:r>
                <a:rPr lang="ja-JP" altLang="en-US" sz="1400" dirty="0" smtClean="0">
                  <a:solidFill>
                    <a:schemeClr val="bg1"/>
                  </a:solidFill>
                </a:rPr>
                <a:t>タスク</a:t>
              </a:r>
              <a:endParaRPr lang="en-US" sz="1400" dirty="0">
                <a:solidFill>
                  <a:schemeClr val="bg1"/>
                </a:solidFill>
              </a:endParaRPr>
            </a:p>
          </p:txBody>
        </p:sp>
        <p:sp>
          <p:nvSpPr>
            <p:cNvPr id="52" name="テキスト ボックス 51"/>
            <p:cNvSpPr txBox="1"/>
            <p:nvPr/>
          </p:nvSpPr>
          <p:spPr>
            <a:xfrm>
              <a:off x="255531" y="151765"/>
              <a:ext cx="2755883" cy="584775"/>
            </a:xfrm>
            <a:prstGeom prst="rect">
              <a:avLst/>
            </a:prstGeom>
            <a:noFill/>
          </p:spPr>
          <p:txBody>
            <a:bodyPr wrap="none" rtlCol="0">
              <a:spAutoFit/>
            </a:bodyPr>
            <a:lstStyle/>
            <a:p>
              <a:r>
                <a:rPr lang="en-US" altLang="ja-JP" sz="3200" dirty="0"/>
                <a:t>4</a:t>
              </a:r>
              <a:r>
                <a:rPr lang="en-US" altLang="ja-JP" sz="3200" dirty="0" smtClean="0"/>
                <a:t>.</a:t>
              </a:r>
              <a:r>
                <a:rPr lang="ja-JP" altLang="en-US" sz="3200" dirty="0" smtClean="0"/>
                <a:t>スケジュール</a:t>
              </a:r>
              <a:endParaRPr lang="en-US" sz="3200" dirty="0"/>
            </a:p>
          </p:txBody>
        </p:sp>
        <p:cxnSp>
          <p:nvCxnSpPr>
            <p:cNvPr id="33" name="直線コネクタ 32"/>
            <p:cNvCxnSpPr/>
            <p:nvPr/>
          </p:nvCxnSpPr>
          <p:spPr>
            <a:xfrm>
              <a:off x="896554" y="3634392"/>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7936" y="2282776"/>
              <a:ext cx="1210588" cy="400110"/>
            </a:xfrm>
            <a:prstGeom prst="rect">
              <a:avLst/>
            </a:prstGeom>
            <a:noFill/>
          </p:spPr>
          <p:txBody>
            <a:bodyPr wrap="none" rtlCol="0">
              <a:spAutoFit/>
            </a:bodyPr>
            <a:lstStyle/>
            <a:p>
              <a:r>
                <a:rPr kumimoji="1" lang="ja-JP" altLang="en-US" sz="2000" dirty="0" smtClean="0">
                  <a:solidFill>
                    <a:schemeClr val="bg1"/>
                  </a:solidFill>
                </a:rPr>
                <a:t>無線</a:t>
              </a:r>
              <a:r>
                <a:rPr kumimoji="1" lang="ja-JP" altLang="en-US" sz="2000" dirty="0">
                  <a:solidFill>
                    <a:schemeClr val="bg1"/>
                  </a:solidFill>
                </a:rPr>
                <a:t>通信</a:t>
              </a:r>
              <a:endParaRPr kumimoji="1" lang="ja-JP" altLang="en-US" sz="2000" dirty="0">
                <a:solidFill>
                  <a:schemeClr val="bg1"/>
                </a:solidFill>
                <a:latin typeface="+mn-ea"/>
              </a:endParaRPr>
            </a:p>
          </p:txBody>
        </p:sp>
        <p:sp>
          <p:nvSpPr>
            <p:cNvPr id="35" name="テキスト ボックス 34"/>
            <p:cNvSpPr txBox="1"/>
            <p:nvPr/>
          </p:nvSpPr>
          <p:spPr>
            <a:xfrm>
              <a:off x="894629" y="2896123"/>
              <a:ext cx="1467068" cy="707886"/>
            </a:xfrm>
            <a:prstGeom prst="rect">
              <a:avLst/>
            </a:prstGeom>
            <a:noFill/>
          </p:spPr>
          <p:txBody>
            <a:bodyPr wrap="none" rtlCol="0">
              <a:spAutoFit/>
            </a:bodyPr>
            <a:lstStyle/>
            <a:p>
              <a:r>
                <a:rPr kumimoji="1" lang="ja-JP" altLang="en-US" sz="2000" dirty="0">
                  <a:solidFill>
                    <a:schemeClr val="bg1"/>
                  </a:solidFill>
                </a:rPr>
                <a:t>ＤＭＰ</a:t>
              </a:r>
              <a:endParaRPr kumimoji="1" lang="en-US" altLang="ja-JP" sz="2000" dirty="0">
                <a:solidFill>
                  <a:schemeClr val="bg1"/>
                </a:solidFill>
              </a:endParaRPr>
            </a:p>
            <a:p>
              <a:r>
                <a:rPr kumimoji="1" lang="ja-JP" altLang="en-US" sz="2000" dirty="0">
                  <a:solidFill>
                    <a:schemeClr val="bg1"/>
                  </a:solidFill>
                </a:rPr>
                <a:t>（角度計算）</a:t>
              </a:r>
              <a:endParaRPr kumimoji="1" lang="ja-JP" altLang="en-US" sz="2000" dirty="0">
                <a:solidFill>
                  <a:schemeClr val="bg1"/>
                </a:solidFill>
                <a:latin typeface="+mn-ea"/>
              </a:endParaRPr>
            </a:p>
          </p:txBody>
        </p:sp>
        <p:sp>
          <p:nvSpPr>
            <p:cNvPr id="36" name="テキスト ボックス 35"/>
            <p:cNvSpPr txBox="1"/>
            <p:nvPr/>
          </p:nvSpPr>
          <p:spPr>
            <a:xfrm>
              <a:off x="902720" y="4468981"/>
              <a:ext cx="1709122" cy="707886"/>
            </a:xfrm>
            <a:prstGeom prst="rect">
              <a:avLst/>
            </a:prstGeom>
            <a:noFill/>
          </p:spPr>
          <p:txBody>
            <a:bodyPr wrap="none" rtlCol="0">
              <a:spAutoFit/>
            </a:bodyPr>
            <a:lstStyle/>
            <a:p>
              <a:r>
                <a:rPr kumimoji="1" lang="ja-JP" altLang="en-US" sz="2000" dirty="0" smtClean="0">
                  <a:solidFill>
                    <a:schemeClr val="bg1"/>
                  </a:solidFill>
                  <a:latin typeface="+mn-ea"/>
                </a:rPr>
                <a:t>データ</a:t>
              </a:r>
              <a:r>
                <a:rPr kumimoji="1" lang="ja-JP" altLang="en-US" sz="2000" dirty="0">
                  <a:solidFill>
                    <a:schemeClr val="bg1"/>
                  </a:solidFill>
                  <a:latin typeface="+mn-ea"/>
                </a:rPr>
                <a:t>処理</a:t>
              </a:r>
              <a:endParaRPr kumimoji="1" lang="en-US" altLang="ja-JP" sz="2000" dirty="0">
                <a:solidFill>
                  <a:schemeClr val="bg1"/>
                </a:solidFill>
                <a:latin typeface="+mn-ea"/>
              </a:endParaRPr>
            </a:p>
            <a:p>
              <a:r>
                <a:rPr kumimoji="1" lang="ja-JP" altLang="en-US" sz="2000" dirty="0">
                  <a:solidFill>
                    <a:schemeClr val="bg1"/>
                  </a:solidFill>
                  <a:latin typeface="+mn-ea"/>
                </a:rPr>
                <a:t>（各機能向け</a:t>
              </a:r>
              <a:r>
                <a:rPr kumimoji="1" lang="ja-JP" altLang="en-US" sz="2000" dirty="0" smtClean="0">
                  <a:solidFill>
                    <a:schemeClr val="bg1"/>
                  </a:solidFill>
                  <a:latin typeface="+mn-ea"/>
                </a:rPr>
                <a:t>）</a:t>
              </a:r>
              <a:endParaRPr kumimoji="1" lang="ja-JP" altLang="en-US" sz="2000" dirty="0">
                <a:solidFill>
                  <a:schemeClr val="bg1"/>
                </a:solidFill>
                <a:latin typeface="+mn-ea"/>
              </a:endParaRPr>
            </a:p>
          </p:txBody>
        </p:sp>
        <p:sp>
          <p:nvSpPr>
            <p:cNvPr id="41" name="テキスト ボックス 40"/>
            <p:cNvSpPr txBox="1"/>
            <p:nvPr/>
          </p:nvSpPr>
          <p:spPr>
            <a:xfrm>
              <a:off x="826853" y="3759846"/>
              <a:ext cx="2178802" cy="707886"/>
            </a:xfrm>
            <a:prstGeom prst="rect">
              <a:avLst/>
            </a:prstGeom>
            <a:noFill/>
          </p:spPr>
          <p:txBody>
            <a:bodyPr wrap="none" rtlCol="0">
              <a:spAutoFit/>
            </a:bodyPr>
            <a:lstStyle/>
            <a:p>
              <a:r>
                <a:rPr kumimoji="1" lang="ja-JP" altLang="en-US" sz="2000" dirty="0" smtClean="0">
                  <a:solidFill>
                    <a:schemeClr val="bg1"/>
                  </a:solidFill>
                  <a:latin typeface="+mn-ea"/>
                </a:rPr>
                <a:t>カルマンフィルター</a:t>
              </a:r>
              <a:endParaRPr kumimoji="1" lang="en-US" altLang="ja-JP" sz="2000" dirty="0" smtClean="0">
                <a:solidFill>
                  <a:schemeClr val="bg1"/>
                </a:solidFill>
                <a:latin typeface="+mn-ea"/>
              </a:endParaRPr>
            </a:p>
            <a:p>
              <a:r>
                <a:rPr kumimoji="1" lang="ja-JP" altLang="en-US" sz="2000" dirty="0" smtClean="0">
                  <a:solidFill>
                    <a:schemeClr val="bg1"/>
                  </a:solidFill>
                  <a:latin typeface="+mn-ea"/>
                </a:rPr>
                <a:t>の導入</a:t>
              </a:r>
              <a:endParaRPr kumimoji="1" lang="ja-JP" altLang="en-US" sz="2000" dirty="0">
                <a:solidFill>
                  <a:schemeClr val="bg1"/>
                </a:solidFill>
                <a:latin typeface="+mn-ea"/>
              </a:endParaRPr>
            </a:p>
          </p:txBody>
        </p:sp>
        <p:sp>
          <p:nvSpPr>
            <p:cNvPr id="32" name="正方形/長方形 31"/>
            <p:cNvSpPr/>
            <p:nvPr/>
          </p:nvSpPr>
          <p:spPr>
            <a:xfrm>
              <a:off x="4681007" y="4698563"/>
              <a:ext cx="1424646"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1802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p:tgtEl>
                                          <p:spTgt spid="5"/>
                                        </p:tgtEl>
                                        <p:attrNameLst>
                                          <p:attrName>ppt_x</p:attrName>
                                        </p:attrNameLst>
                                      </p:cBhvr>
                                      <p:tavLst>
                                        <p:tav tm="0">
                                          <p:val>
                                            <p:strVal val="#ppt_x+#ppt_w*1.125000"/>
                                          </p:val>
                                        </p:tav>
                                        <p:tav tm="100000">
                                          <p:val>
                                            <p:strVal val="#ppt_x"/>
                                          </p:val>
                                        </p:tav>
                                      </p:tavLst>
                                    </p:anim>
                                    <p:animEffect transition="in" filter="wipe(left)">
                                      <p:cBhvr>
                                        <p:cTn id="8" dur="75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xit" presetSubtype="8"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ppt_w*1.125000"/>
                                          </p:val>
                                        </p:tav>
                                      </p:tavLst>
                                    </p:anim>
                                    <p:animEffect transition="out" filter="wipe(left)">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6148" y="1930205"/>
            <a:ext cx="3581463" cy="2686097"/>
          </a:xfrm>
          <a:prstGeom prst="rect">
            <a:avLst/>
          </a:prstGeom>
        </p:spPr>
      </p:pic>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25</a:t>
            </a:fld>
            <a:endParaRPr lang="en-US" dirty="0">
              <a:solidFill>
                <a:schemeClr val="tx1"/>
              </a:solidFill>
            </a:endParaRPr>
          </a:p>
        </p:txBody>
      </p:sp>
      <p:sp>
        <p:nvSpPr>
          <p:cNvPr id="33" name="テキスト ボックス 32"/>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成果</a:t>
            </a:r>
            <a:endParaRPr lang="en-US" sz="2400" b="1" dirty="0">
              <a:solidFill>
                <a:srgbClr val="965B43"/>
              </a:solidFill>
            </a:endParaRPr>
          </a:p>
        </p:txBody>
      </p:sp>
      <p:cxnSp>
        <p:nvCxnSpPr>
          <p:cNvPr id="34" name="直線コネクタ 33"/>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ドーナツ 34"/>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テキスト ボックス 35"/>
          <p:cNvSpPr txBox="1"/>
          <p:nvPr/>
        </p:nvSpPr>
        <p:spPr>
          <a:xfrm>
            <a:off x="255531" y="151765"/>
            <a:ext cx="1260281" cy="584775"/>
          </a:xfrm>
          <a:prstGeom prst="rect">
            <a:avLst/>
          </a:prstGeom>
          <a:noFill/>
        </p:spPr>
        <p:txBody>
          <a:bodyPr wrap="none" rtlCol="0">
            <a:spAutoFit/>
          </a:bodyPr>
          <a:lstStyle/>
          <a:p>
            <a:r>
              <a:rPr lang="en-US" altLang="ja-JP" sz="3200" dirty="0"/>
              <a:t>3</a:t>
            </a:r>
            <a:r>
              <a:rPr lang="en-US" altLang="ja-JP" sz="3200" dirty="0" smtClean="0"/>
              <a:t>.</a:t>
            </a:r>
            <a:r>
              <a:rPr lang="ja-JP" altLang="en-US" sz="3200" dirty="0"/>
              <a:t>デモ</a:t>
            </a:r>
            <a:endParaRPr lang="en-US" sz="3200" dirty="0"/>
          </a:p>
        </p:txBody>
      </p:sp>
      <p:sp>
        <p:nvSpPr>
          <p:cNvPr id="11" name="正方形/長方形 10"/>
          <p:cNvSpPr/>
          <p:nvPr/>
        </p:nvSpPr>
        <p:spPr>
          <a:xfrm>
            <a:off x="428253" y="1081283"/>
            <a:ext cx="7814114" cy="44549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グラフ 24"/>
          <p:cNvGraphicFramePr>
            <a:graphicFrameLocks/>
          </p:cNvGraphicFramePr>
          <p:nvPr>
            <p:extLst>
              <p:ext uri="{D42A27DB-BD31-4B8C-83A1-F6EECF244321}">
                <p14:modId xmlns:p14="http://schemas.microsoft.com/office/powerpoint/2010/main" val="1012411868"/>
              </p:ext>
            </p:extLst>
          </p:nvPr>
        </p:nvGraphicFramePr>
        <p:xfrm>
          <a:off x="4206141" y="1275088"/>
          <a:ext cx="3611979" cy="24155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グラフ 25"/>
          <p:cNvGraphicFramePr>
            <a:graphicFrameLocks/>
          </p:cNvGraphicFramePr>
          <p:nvPr>
            <p:extLst>
              <p:ext uri="{D42A27DB-BD31-4B8C-83A1-F6EECF244321}">
                <p14:modId xmlns:p14="http://schemas.microsoft.com/office/powerpoint/2010/main" val="2378137275"/>
              </p:ext>
            </p:extLst>
          </p:nvPr>
        </p:nvGraphicFramePr>
        <p:xfrm>
          <a:off x="4180413" y="1216788"/>
          <a:ext cx="4334937" cy="242204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グラフ 26"/>
          <p:cNvGraphicFramePr>
            <a:graphicFrameLocks/>
          </p:cNvGraphicFramePr>
          <p:nvPr>
            <p:extLst>
              <p:ext uri="{D42A27DB-BD31-4B8C-83A1-F6EECF244321}">
                <p14:modId xmlns:p14="http://schemas.microsoft.com/office/powerpoint/2010/main" val="407544972"/>
              </p:ext>
            </p:extLst>
          </p:nvPr>
        </p:nvGraphicFramePr>
        <p:xfrm>
          <a:off x="428253" y="1203202"/>
          <a:ext cx="3403610" cy="24848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グラフ 29"/>
          <p:cNvGraphicFramePr>
            <a:graphicFrameLocks/>
          </p:cNvGraphicFramePr>
          <p:nvPr>
            <p:extLst>
              <p:ext uri="{D42A27DB-BD31-4B8C-83A1-F6EECF244321}">
                <p14:modId xmlns:p14="http://schemas.microsoft.com/office/powerpoint/2010/main" val="2255225057"/>
              </p:ext>
            </p:extLst>
          </p:nvPr>
        </p:nvGraphicFramePr>
        <p:xfrm>
          <a:off x="422913" y="1218196"/>
          <a:ext cx="3408949" cy="2469883"/>
        </p:xfrm>
        <a:graphic>
          <a:graphicData uri="http://schemas.openxmlformats.org/drawingml/2006/chart">
            <c:chart xmlns:c="http://schemas.openxmlformats.org/drawingml/2006/chart" xmlns:r="http://schemas.openxmlformats.org/officeDocument/2006/relationships" r:id="rId7"/>
          </a:graphicData>
        </a:graphic>
      </p:graphicFrame>
      <p:sp>
        <p:nvSpPr>
          <p:cNvPr id="12" name="正方形/長方形 11"/>
          <p:cNvSpPr/>
          <p:nvPr/>
        </p:nvSpPr>
        <p:spPr>
          <a:xfrm>
            <a:off x="1731681" y="3816427"/>
            <a:ext cx="774467" cy="398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加速度</a:t>
            </a:r>
            <a:r>
              <a:rPr lang="en-US" sz="1400" dirty="0" smtClean="0">
                <a:solidFill>
                  <a:schemeClr val="tx1"/>
                </a:solidFill>
              </a:rPr>
              <a:t> </a:t>
            </a:r>
          </a:p>
          <a:p>
            <a:pPr algn="ctr"/>
            <a:endParaRPr lang="en-US" sz="1400" dirty="0">
              <a:solidFill>
                <a:schemeClr val="tx1"/>
              </a:solidFill>
            </a:endParaRPr>
          </a:p>
        </p:txBody>
      </p:sp>
      <p:sp>
        <p:nvSpPr>
          <p:cNvPr id="31" name="正方形/長方形 30"/>
          <p:cNvSpPr/>
          <p:nvPr/>
        </p:nvSpPr>
        <p:spPr>
          <a:xfrm>
            <a:off x="5639026" y="3826644"/>
            <a:ext cx="774467" cy="398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変位</a:t>
            </a:r>
            <a:r>
              <a:rPr lang="en-US" sz="1400" dirty="0" smtClean="0">
                <a:solidFill>
                  <a:schemeClr val="tx1"/>
                </a:solidFill>
              </a:rPr>
              <a:t> </a:t>
            </a:r>
          </a:p>
          <a:p>
            <a:pPr algn="ctr"/>
            <a:endParaRPr lang="en-US" sz="1400" dirty="0">
              <a:solidFill>
                <a:schemeClr val="tx1"/>
              </a:solidFill>
            </a:endParaRPr>
          </a:p>
        </p:txBody>
      </p:sp>
      <mc:AlternateContent xmlns:mc="http://schemas.openxmlformats.org/markup-compatibility/2006" xmlns:a14="http://schemas.microsoft.com/office/drawing/2010/main">
        <mc:Choice Requires="a14">
          <p:sp>
            <p:nvSpPr>
              <p:cNvPr id="42" name="テキスト ボックス 41"/>
              <p:cNvSpPr txBox="1"/>
              <p:nvPr/>
            </p:nvSpPr>
            <p:spPr>
              <a:xfrm>
                <a:off x="921257" y="4391919"/>
                <a:ext cx="5446043" cy="878574"/>
              </a:xfrm>
              <a:prstGeom prst="rect">
                <a:avLst/>
              </a:prstGeom>
              <a:noFill/>
            </p:spPr>
            <p:txBody>
              <a:bodyPr wrap="none" rtlCol="0">
                <a:spAutoFit/>
              </a:bodyPr>
              <a:lstStyle/>
              <a:p>
                <a:r>
                  <a:rPr lang="en-US" sz="2000" dirty="0"/>
                  <a:t>a’ = </a:t>
                </a:r>
                <a:r>
                  <a:rPr lang="en-US" sz="2000" dirty="0" err="1" smtClean="0"/>
                  <a:t>a+k</a:t>
                </a:r>
                <a:r>
                  <a:rPr lang="ja-JP" altLang="en-US" sz="2000" dirty="0" smtClean="0"/>
                  <a:t>　　（</a:t>
                </a:r>
                <a:r>
                  <a:rPr lang="en-US" altLang="ja-JP" sz="2000" dirty="0" smtClean="0"/>
                  <a:t>a:</a:t>
                </a:r>
                <a:r>
                  <a:rPr lang="ja-JP" altLang="en-US" sz="2000" dirty="0" smtClean="0"/>
                  <a:t>加速度、</a:t>
                </a:r>
                <a:r>
                  <a:rPr lang="en-US" altLang="ja-JP" sz="2000" dirty="0" smtClean="0"/>
                  <a:t>k:</a:t>
                </a:r>
                <a:r>
                  <a:rPr lang="ja-JP" altLang="en-US" sz="2000" dirty="0" smtClean="0"/>
                  <a:t>誤差）</a:t>
                </a:r>
                <a:endParaRPr lang="en-US" sz="2000" dirty="0"/>
              </a:p>
              <a:p>
                <a:r>
                  <a:rPr lang="en-US" sz="2000" dirty="0"/>
                  <a:t>s’ = </a:t>
                </a:r>
                <a14:m>
                  <m:oMath xmlns:m="http://schemas.openxmlformats.org/officeDocument/2006/math">
                    <m:nary>
                      <m:naryPr>
                        <m:limLoc m:val="undOvr"/>
                        <m:subHide m:val="on"/>
                        <m:supHide m:val="on"/>
                        <m:ctrlPr>
                          <a:rPr lang="en-US" sz="2000" i="1">
                            <a:latin typeface="Cambria Math" panose="02040503050406030204" pitchFamily="18" charset="0"/>
                          </a:rPr>
                        </m:ctrlPr>
                      </m:naryPr>
                      <m:sub/>
                      <m:sup/>
                      <m:e>
                        <m:r>
                          <m:rPr>
                            <m:sty m:val="p"/>
                          </m:rPr>
                          <a:rPr lang="en-US" sz="2000">
                            <a:latin typeface="Cambria Math" panose="02040503050406030204" pitchFamily="18" charset="0"/>
                          </a:rPr>
                          <m:t>v</m:t>
                        </m:r>
                        <m:r>
                          <a:rPr lang="en-US" sz="2000" i="1">
                            <a:latin typeface="Cambria Math" panose="02040503050406030204" pitchFamily="18" charset="0"/>
                          </a:rPr>
                          <m:t>′</m:t>
                        </m:r>
                        <m:r>
                          <a:rPr lang="en-US" sz="2000">
                            <a:latin typeface="Cambria Math" panose="02040503050406030204" pitchFamily="18" charset="0"/>
                          </a:rPr>
                          <m:t> </m:t>
                        </m:r>
                        <m:r>
                          <m:rPr>
                            <m:sty m:val="p"/>
                          </m:rPr>
                          <a:rPr lang="en-US" sz="2000">
                            <a:latin typeface="Cambria Math" panose="02040503050406030204" pitchFamily="18" charset="0"/>
                          </a:rPr>
                          <m:t>dt</m:t>
                        </m:r>
                      </m:e>
                    </m:nary>
                  </m:oMath>
                </a14:m>
                <a:r>
                  <a:rPr lang="en-US" sz="2000" dirty="0"/>
                  <a:t> = </a:t>
                </a:r>
                <a14:m>
                  <m:oMath xmlns:m="http://schemas.openxmlformats.org/officeDocument/2006/math">
                    <m:nary>
                      <m:naryPr>
                        <m:chr m:val="∬"/>
                        <m:limLoc m:val="undOvr"/>
                        <m:subHide m:val="on"/>
                        <m:supHide m:val="on"/>
                        <m:ctrlPr>
                          <a:rPr lang="en-US" sz="2000" i="1">
                            <a:latin typeface="Cambria Math" panose="02040503050406030204" pitchFamily="18" charset="0"/>
                          </a:rPr>
                        </m:ctrlPr>
                      </m:naryPr>
                      <m:sub/>
                      <m:sup/>
                      <m:e>
                        <m:r>
                          <m:rPr>
                            <m:sty m:val="p"/>
                          </m:rPr>
                          <a:rPr lang="en-US" sz="2000">
                            <a:latin typeface="Cambria Math" panose="02040503050406030204" pitchFamily="18" charset="0"/>
                          </a:rPr>
                          <m:t>a</m:t>
                        </m:r>
                      </m:e>
                    </m:nary>
                    <m:r>
                      <a:rPr lang="en-US" sz="2000">
                        <a:latin typeface="Cambria Math" panose="02040503050406030204" pitchFamily="18" charset="0"/>
                      </a:rPr>
                      <m:t> </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d</m:t>
                        </m:r>
                      </m:e>
                      <m:sup>
                        <m:r>
                          <a:rPr lang="en-US" sz="2000">
                            <a:latin typeface="Cambria Math" panose="02040503050406030204" pitchFamily="18" charset="0"/>
                          </a:rPr>
                          <m:t>2</m:t>
                        </m:r>
                      </m:sup>
                    </m:sSup>
                    <m:r>
                      <m:rPr>
                        <m:sty m:val="p"/>
                      </m:rPr>
                      <a:rPr lang="en-US" sz="2000">
                        <a:latin typeface="Cambria Math" panose="02040503050406030204" pitchFamily="18" charset="0"/>
                      </a:rPr>
                      <m:t>t</m:t>
                    </m:r>
                    <m:r>
                      <a:rPr lang="en-US" sz="2000">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t</m:t>
                            </m:r>
                          </m:e>
                          <m:sup>
                            <m:r>
                              <a:rPr lang="en-US" sz="2000">
                                <a:latin typeface="Cambria Math" panose="02040503050406030204" pitchFamily="18" charset="0"/>
                              </a:rPr>
                              <m:t>2</m:t>
                            </m:r>
                          </m:sup>
                        </m:sSup>
                      </m:num>
                      <m:den>
                        <m:r>
                          <a:rPr lang="en-US" sz="2000">
                            <a:latin typeface="Cambria Math" panose="02040503050406030204" pitchFamily="18" charset="0"/>
                          </a:rPr>
                          <m:t>2</m:t>
                        </m:r>
                      </m:den>
                    </m:f>
                    <m:r>
                      <a:rPr lang="ja-JP" altLang="en-US" sz="2000" i="1">
                        <a:latin typeface="Cambria Math" panose="02040503050406030204" pitchFamily="18" charset="0"/>
                      </a:rPr>
                      <m:t>　</m:t>
                    </m:r>
                  </m:oMath>
                </a14:m>
                <a:r>
                  <a:rPr lang="ja-JP" altLang="en-US" sz="2000" dirty="0" smtClean="0"/>
                  <a:t>　　（</a:t>
                </a:r>
                <a:r>
                  <a:rPr lang="en-US" altLang="ja-JP" sz="2000" dirty="0" smtClean="0"/>
                  <a:t>s:</a:t>
                </a:r>
                <a:r>
                  <a:rPr lang="ja-JP" altLang="en-US" sz="2000" dirty="0" smtClean="0"/>
                  <a:t>変位、ｖ：速度）</a:t>
                </a:r>
                <a:endParaRPr lang="en-US" sz="2000"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921257" y="4391919"/>
                <a:ext cx="5446043" cy="878574"/>
              </a:xfrm>
              <a:prstGeom prst="rect">
                <a:avLst/>
              </a:prstGeom>
              <a:blipFill rotWithShape="0">
                <a:blip r:embed="rId8"/>
                <a:stretch>
                  <a:fillRect l="-1119" t="-5517" b="-4138"/>
                </a:stretch>
              </a:blipFill>
            </p:spPr>
            <p:txBody>
              <a:bodyPr/>
              <a:lstStyle/>
              <a:p>
                <a:r>
                  <a:rPr lang="en-US">
                    <a:noFill/>
                  </a:rPr>
                  <a:t> </a:t>
                </a:r>
              </a:p>
            </p:txBody>
          </p:sp>
        </mc:Fallback>
      </mc:AlternateContent>
      <p:grpSp>
        <p:nvGrpSpPr>
          <p:cNvPr id="6" name="グループ化 5"/>
          <p:cNvGrpSpPr/>
          <p:nvPr/>
        </p:nvGrpSpPr>
        <p:grpSpPr>
          <a:xfrm>
            <a:off x="7513528" y="4147639"/>
            <a:ext cx="1220976" cy="1827932"/>
            <a:chOff x="7513528" y="4147639"/>
            <a:chExt cx="1220976" cy="1827932"/>
          </a:xfrm>
        </p:grpSpPr>
        <p:pic>
          <p:nvPicPr>
            <p:cNvPr id="37" name="図 36"/>
            <p:cNvPicPr>
              <a:picLocks noChangeAspect="1"/>
            </p:cNvPicPr>
            <p:nvPr/>
          </p:nvPicPr>
          <p:blipFill>
            <a:blip r:embed="rId9"/>
            <a:stretch>
              <a:fillRect/>
            </a:stretch>
          </p:blipFill>
          <p:spPr>
            <a:xfrm>
              <a:off x="8314673" y="5242158"/>
              <a:ext cx="419831" cy="326629"/>
            </a:xfrm>
            <a:prstGeom prst="rect">
              <a:avLst/>
            </a:prstGeom>
            <a:effectLst>
              <a:outerShdw blurRad="50800" dist="63500" dir="3660000" algn="tl" rotWithShape="0">
                <a:prstClr val="black">
                  <a:alpha val="40000"/>
                </a:prstClr>
              </a:outerShdw>
            </a:effectLst>
          </p:spPr>
        </p:pic>
        <p:pic>
          <p:nvPicPr>
            <p:cNvPr id="38" name="図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1488" y="4906887"/>
              <a:ext cx="294989" cy="259590"/>
            </a:xfrm>
            <a:prstGeom prst="rect">
              <a:avLst/>
            </a:prstGeom>
            <a:effectLst>
              <a:outerShdw blurRad="50800" dist="63500" dir="3600000" algn="tl" rotWithShape="0">
                <a:prstClr val="black">
                  <a:alpha val="40000"/>
                </a:prstClr>
              </a:outerShdw>
            </a:effectLst>
          </p:spPr>
        </p:pic>
        <p:pic>
          <p:nvPicPr>
            <p:cNvPr id="39" name="図 38"/>
            <p:cNvPicPr>
              <a:picLocks noChangeAspect="1"/>
            </p:cNvPicPr>
            <p:nvPr/>
          </p:nvPicPr>
          <p:blipFill>
            <a:blip r:embed="rId11"/>
            <a:stretch>
              <a:fillRect/>
            </a:stretch>
          </p:blipFill>
          <p:spPr>
            <a:xfrm>
              <a:off x="8548893" y="4920339"/>
              <a:ext cx="107584" cy="193410"/>
            </a:xfrm>
            <a:prstGeom prst="rect">
              <a:avLst/>
            </a:prstGeom>
            <a:effectLst>
              <a:outerShdw blurRad="50800" dist="63500" dir="3600000" algn="tl" rotWithShape="0">
                <a:prstClr val="black">
                  <a:alpha val="40000"/>
                </a:prstClr>
              </a:outerShdw>
            </a:effectLst>
          </p:spPr>
        </p:pic>
        <p:pic>
          <p:nvPicPr>
            <p:cNvPr id="40" name="図 39"/>
            <p:cNvPicPr>
              <a:picLocks noChangeAspect="1"/>
            </p:cNvPicPr>
            <p:nvPr/>
          </p:nvPicPr>
          <p:blipFill>
            <a:blip r:embed="rId12"/>
            <a:stretch>
              <a:fillRect/>
            </a:stretch>
          </p:blipFill>
          <p:spPr>
            <a:xfrm>
              <a:off x="8493741" y="5848411"/>
              <a:ext cx="128951" cy="127160"/>
            </a:xfrm>
            <a:prstGeom prst="rect">
              <a:avLst/>
            </a:prstGeom>
            <a:effectLst>
              <a:outerShdw blurRad="50800" dist="50800" dir="3600000" algn="tl" rotWithShape="0">
                <a:prstClr val="black">
                  <a:alpha val="40000"/>
                </a:prstClr>
              </a:outerShdw>
            </a:effectLst>
          </p:spPr>
        </p:pic>
        <p:cxnSp>
          <p:nvCxnSpPr>
            <p:cNvPr id="5" name="カギ線コネクタ 4"/>
            <p:cNvCxnSpPr/>
            <p:nvPr/>
          </p:nvCxnSpPr>
          <p:spPr>
            <a:xfrm rot="5400000">
              <a:off x="8534551" y="5166501"/>
              <a:ext cx="120921" cy="42320"/>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8" name="カギ線コネクタ 7"/>
            <p:cNvCxnSpPr/>
            <p:nvPr/>
          </p:nvCxnSpPr>
          <p:spPr>
            <a:xfrm rot="16200000" flipH="1">
              <a:off x="8423787" y="5158932"/>
              <a:ext cx="115243" cy="51778"/>
            </a:xfrm>
            <a:prstGeom prst="bentConnector3">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8544659" y="5568787"/>
              <a:ext cx="18567" cy="31174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1" name="図 40"/>
            <p:cNvPicPr>
              <a:picLocks noChangeAspect="1"/>
            </p:cNvPicPr>
            <p:nvPr/>
          </p:nvPicPr>
          <p:blipFill>
            <a:blip r:embed="rId13"/>
            <a:stretch>
              <a:fillRect/>
            </a:stretch>
          </p:blipFill>
          <p:spPr>
            <a:xfrm>
              <a:off x="7513528" y="4147639"/>
              <a:ext cx="847960" cy="587892"/>
            </a:xfrm>
            <a:prstGeom prst="rect">
              <a:avLst/>
            </a:prstGeom>
            <a:effectLst>
              <a:outerShdw blurRad="50800" dist="63500" dir="3600000" algn="tl" rotWithShape="0">
                <a:prstClr val="black">
                  <a:alpha val="40000"/>
                </a:prstClr>
              </a:outerShdw>
            </a:effectLst>
          </p:spPr>
        </p:pic>
        <p:grpSp>
          <p:nvGrpSpPr>
            <p:cNvPr id="9" name="グループ化 8"/>
            <p:cNvGrpSpPr/>
            <p:nvPr/>
          </p:nvGrpSpPr>
          <p:grpSpPr>
            <a:xfrm>
              <a:off x="8106458" y="4831206"/>
              <a:ext cx="400840" cy="223146"/>
              <a:chOff x="7285095" y="2463030"/>
              <a:chExt cx="909694" cy="757841"/>
            </a:xfrm>
          </p:grpSpPr>
          <p:sp>
            <p:nvSpPr>
              <p:cNvPr id="7" name="円弧 6"/>
              <p:cNvSpPr/>
              <p:nvPr/>
            </p:nvSpPr>
            <p:spPr>
              <a:xfrm flipH="1">
                <a:off x="7453255" y="2656781"/>
                <a:ext cx="581626" cy="4628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円弧 21"/>
              <p:cNvSpPr/>
              <p:nvPr/>
            </p:nvSpPr>
            <p:spPr>
              <a:xfrm flipH="1">
                <a:off x="7285095" y="2463030"/>
                <a:ext cx="909694" cy="75784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円弧 22"/>
              <p:cNvSpPr/>
              <p:nvPr/>
            </p:nvSpPr>
            <p:spPr>
              <a:xfrm flipH="1">
                <a:off x="7605655" y="2809181"/>
                <a:ext cx="265130" cy="20501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3" name="円/楕円 12"/>
          <p:cNvSpPr/>
          <p:nvPr/>
        </p:nvSpPr>
        <p:spPr>
          <a:xfrm>
            <a:off x="3337562" y="4677656"/>
            <a:ext cx="586257" cy="702226"/>
          </a:xfrm>
          <a:prstGeom prst="ellipse">
            <a:avLst/>
          </a:prstGeom>
          <a:solidFill>
            <a:schemeClr val="accent1">
              <a:alpha val="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779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heel(1)">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2" fill="hold" grpId="1" nodeType="clickEffect">
                                  <p:stCondLst>
                                    <p:cond delay="0"/>
                                  </p:stCondLst>
                                  <p:childTnLst>
                                    <p:animEffect transition="out" filter="wipe(right)">
                                      <p:cBhvr>
                                        <p:cTn id="43" dur="750"/>
                                        <p:tgtEl>
                                          <p:spTgt spid="30"/>
                                        </p:tgtEl>
                                      </p:cBhvr>
                                    </p:animEffect>
                                    <p:set>
                                      <p:cBhvr>
                                        <p:cTn id="44" dur="1" fill="hold">
                                          <p:stCondLst>
                                            <p:cond delay="749"/>
                                          </p:stCondLst>
                                        </p:cTn>
                                        <p:tgtEl>
                                          <p:spTgt spid="30"/>
                                        </p:tgtEl>
                                        <p:attrNameLst>
                                          <p:attrName>style.visibility</p:attrName>
                                        </p:attrNameLst>
                                      </p:cBhvr>
                                      <p:to>
                                        <p:strVal val="hidden"/>
                                      </p:to>
                                    </p:set>
                                  </p:childTnLst>
                                </p:cTn>
                              </p:par>
                              <p:par>
                                <p:cTn id="45" presetID="22" presetClass="exit" presetSubtype="2" fill="hold" grpId="1" nodeType="withEffect">
                                  <p:stCondLst>
                                    <p:cond delay="0"/>
                                  </p:stCondLst>
                                  <p:childTnLst>
                                    <p:animEffect transition="out" filter="wipe(right)">
                                      <p:cBhvr>
                                        <p:cTn id="46" dur="750"/>
                                        <p:tgtEl>
                                          <p:spTgt spid="26"/>
                                        </p:tgtEl>
                                      </p:cBhvr>
                                    </p:animEffect>
                                    <p:set>
                                      <p:cBhvr>
                                        <p:cTn id="47" dur="1" fill="hold">
                                          <p:stCondLst>
                                            <p:cond delay="749"/>
                                          </p:stCondLst>
                                        </p:cTn>
                                        <p:tgtEl>
                                          <p:spTgt spid="26"/>
                                        </p:tgtEl>
                                        <p:attrNameLst>
                                          <p:attrName>style.visibility</p:attrName>
                                        </p:attrNameLst>
                                      </p:cBhvr>
                                      <p:to>
                                        <p:strVal val="hidden"/>
                                      </p:to>
                                    </p:set>
                                  </p:childTnLst>
                                </p:cTn>
                              </p:par>
                            </p:childTnLst>
                          </p:cTn>
                        </p:par>
                        <p:par>
                          <p:cTn id="48" fill="hold">
                            <p:stCondLst>
                              <p:cond delay="750"/>
                            </p:stCondLst>
                            <p:childTnLst>
                              <p:par>
                                <p:cTn id="49" presetID="22" presetClass="entr" presetSubtype="8"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750"/>
                                        <p:tgtEl>
                                          <p:spTgt spid="2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1" grpId="0" animBg="1"/>
      <p:bldGraphic spid="25" grpId="0">
        <p:bldAsOne/>
      </p:bldGraphic>
      <p:bldGraphic spid="26" grpId="0">
        <p:bldAsOne/>
      </p:bldGraphic>
      <p:bldGraphic spid="26" grpId="1">
        <p:bldAsOne/>
      </p:bldGraphic>
      <p:bldGraphic spid="27" grpId="0">
        <p:bldAsOne/>
      </p:bldGraphic>
      <p:bldGraphic spid="30" grpId="0">
        <p:bldAsOne/>
      </p:bldGraphic>
      <p:bldGraphic spid="30" grpId="1">
        <p:bldAsOne/>
      </p:bldGraphic>
      <p:bldP spid="12" grpId="0" animBg="1"/>
      <p:bldP spid="31" grpId="0" animBg="1"/>
      <p:bldP spid="42"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図 1"/>
          <p:cNvPicPr>
            <a:picLocks noChangeAspect="1"/>
          </p:cNvPicPr>
          <p:nvPr/>
        </p:nvPicPr>
        <p:blipFill rotWithShape="1">
          <a:blip r:embed="rId3"/>
          <a:srcRect b="38667"/>
          <a:stretch/>
        </p:blipFill>
        <p:spPr>
          <a:xfrm>
            <a:off x="298878" y="1170514"/>
            <a:ext cx="8518212" cy="4274278"/>
          </a:xfrm>
          <a:prstGeom prst="rect">
            <a:avLst/>
          </a:prstGeom>
        </p:spPr>
      </p:pic>
      <p:sp>
        <p:nvSpPr>
          <p:cNvPr id="28" name="正方形/長方形 27"/>
          <p:cNvSpPr/>
          <p:nvPr/>
        </p:nvSpPr>
        <p:spPr>
          <a:xfrm>
            <a:off x="385256" y="1219744"/>
            <a:ext cx="8538824" cy="4264541"/>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グループ化 4"/>
          <p:cNvGrpSpPr/>
          <p:nvPr/>
        </p:nvGrpSpPr>
        <p:grpSpPr>
          <a:xfrm>
            <a:off x="769381" y="1291974"/>
            <a:ext cx="7853757" cy="4092927"/>
            <a:chOff x="769381" y="1291974"/>
            <a:chExt cx="7853757" cy="4092927"/>
          </a:xfrm>
        </p:grpSpPr>
        <p:sp>
          <p:nvSpPr>
            <p:cNvPr id="4" name="正方形/長方形 3"/>
            <p:cNvSpPr/>
            <p:nvPr/>
          </p:nvSpPr>
          <p:spPr>
            <a:xfrm>
              <a:off x="769381" y="1291974"/>
              <a:ext cx="7853757" cy="4092927"/>
            </a:xfrm>
            <a:prstGeom prst="rect">
              <a:avLst/>
            </a:prstGeom>
            <a:solidFill>
              <a:schemeClr val="accent1">
                <a:alpha val="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テキスト ボックス 71"/>
            <p:cNvSpPr txBox="1"/>
            <p:nvPr/>
          </p:nvSpPr>
          <p:spPr>
            <a:xfrm>
              <a:off x="970285" y="2275157"/>
              <a:ext cx="1426994" cy="707886"/>
            </a:xfrm>
            <a:prstGeom prst="rect">
              <a:avLst/>
            </a:prstGeom>
            <a:noFill/>
          </p:spPr>
          <p:txBody>
            <a:bodyPr wrap="none" rtlCol="0">
              <a:spAutoFit/>
            </a:bodyPr>
            <a:lstStyle/>
            <a:p>
              <a:r>
                <a:rPr kumimoji="1" lang="ja-JP" altLang="en-US" sz="2000" dirty="0" smtClean="0">
                  <a:solidFill>
                    <a:schemeClr val="bg1"/>
                  </a:solidFill>
                </a:rPr>
                <a:t>プロジェクト</a:t>
              </a:r>
              <a:endParaRPr kumimoji="1" lang="en-US" altLang="ja-JP" sz="2000" dirty="0" smtClean="0">
                <a:solidFill>
                  <a:schemeClr val="bg1"/>
                </a:solidFill>
              </a:endParaRPr>
            </a:p>
            <a:p>
              <a:r>
                <a:rPr kumimoji="1" lang="ja-JP" altLang="en-US" sz="2000" dirty="0" smtClean="0">
                  <a:solidFill>
                    <a:schemeClr val="bg1"/>
                  </a:solidFill>
                </a:rPr>
                <a:t>立ち上げ</a:t>
              </a:r>
              <a:endParaRPr kumimoji="1" lang="ja-JP" altLang="en-US" sz="2000" dirty="0">
                <a:solidFill>
                  <a:schemeClr val="bg1"/>
                </a:solidFill>
                <a:latin typeface="+mn-ea"/>
              </a:endParaRPr>
            </a:p>
          </p:txBody>
        </p:sp>
        <p:sp>
          <p:nvSpPr>
            <p:cNvPr id="73" name="テキスト ボックス 72"/>
            <p:cNvSpPr txBox="1"/>
            <p:nvPr/>
          </p:nvSpPr>
          <p:spPr>
            <a:xfrm>
              <a:off x="946612" y="3359559"/>
              <a:ext cx="1271502" cy="707886"/>
            </a:xfrm>
            <a:prstGeom prst="rect">
              <a:avLst/>
            </a:prstGeom>
            <a:noFill/>
          </p:spPr>
          <p:txBody>
            <a:bodyPr wrap="none" rtlCol="0">
              <a:spAutoFit/>
            </a:bodyPr>
            <a:lstStyle/>
            <a:p>
              <a:r>
                <a:rPr kumimoji="1" lang="ja-JP" altLang="en-US" sz="2000" dirty="0" smtClean="0">
                  <a:solidFill>
                    <a:schemeClr val="bg1"/>
                  </a:solidFill>
                  <a:latin typeface="+mn-ea"/>
                </a:rPr>
                <a:t>センサー</a:t>
              </a:r>
              <a:r>
                <a:rPr kumimoji="1" lang="en-US" altLang="ja-JP" sz="2000" dirty="0" smtClean="0">
                  <a:solidFill>
                    <a:schemeClr val="bg1"/>
                  </a:solidFill>
                  <a:latin typeface="+mn-ea"/>
                </a:rPr>
                <a:t>/</a:t>
              </a:r>
            </a:p>
            <a:p>
              <a:r>
                <a:rPr kumimoji="1" lang="ja-JP" altLang="en-US" sz="2000" dirty="0" smtClean="0">
                  <a:solidFill>
                    <a:schemeClr val="bg1"/>
                  </a:solidFill>
                  <a:latin typeface="+mn-ea"/>
                </a:rPr>
                <a:t>無線通信</a:t>
              </a:r>
              <a:endParaRPr kumimoji="1" lang="ja-JP" altLang="en-US" sz="2000" dirty="0">
                <a:solidFill>
                  <a:schemeClr val="bg1"/>
                </a:solidFill>
                <a:latin typeface="+mn-ea"/>
              </a:endParaRPr>
            </a:p>
          </p:txBody>
        </p:sp>
        <p:sp>
          <p:nvSpPr>
            <p:cNvPr id="74" name="テキスト ボックス 73"/>
            <p:cNvSpPr txBox="1"/>
            <p:nvPr/>
          </p:nvSpPr>
          <p:spPr>
            <a:xfrm>
              <a:off x="962623" y="4400727"/>
              <a:ext cx="1848583" cy="707886"/>
            </a:xfrm>
            <a:prstGeom prst="rect">
              <a:avLst/>
            </a:prstGeom>
            <a:noFill/>
          </p:spPr>
          <p:txBody>
            <a:bodyPr wrap="none" rtlCol="0">
              <a:spAutoFit/>
            </a:bodyPr>
            <a:lstStyle/>
            <a:p>
              <a:r>
                <a:rPr kumimoji="1" lang="ja-JP" altLang="en-US" sz="2000" dirty="0" smtClean="0">
                  <a:solidFill>
                    <a:schemeClr val="bg1"/>
                  </a:solidFill>
                </a:rPr>
                <a:t>データ処理</a:t>
              </a:r>
              <a:r>
                <a:rPr kumimoji="1" lang="en-US" altLang="ja-JP" sz="2000" dirty="0" smtClean="0">
                  <a:solidFill>
                    <a:schemeClr val="bg1"/>
                  </a:solidFill>
                </a:rPr>
                <a:t>/</a:t>
              </a:r>
            </a:p>
            <a:p>
              <a:r>
                <a:rPr kumimoji="1" lang="ja-JP" altLang="en-US" sz="2000" dirty="0" smtClean="0">
                  <a:solidFill>
                    <a:schemeClr val="bg1"/>
                  </a:solidFill>
                </a:rPr>
                <a:t>コントロール</a:t>
              </a:r>
              <a:r>
                <a:rPr kumimoji="1" lang="en-US" altLang="ja-JP" sz="2000" dirty="0" smtClean="0">
                  <a:solidFill>
                    <a:schemeClr val="bg1"/>
                  </a:solidFill>
                </a:rPr>
                <a:t>API</a:t>
              </a:r>
              <a:endParaRPr kumimoji="1" lang="ja-JP" altLang="en-US" sz="2000" dirty="0">
                <a:solidFill>
                  <a:schemeClr val="bg1"/>
                </a:solidFill>
                <a:latin typeface="+mn-ea"/>
              </a:endParaRPr>
            </a:p>
          </p:txBody>
        </p:sp>
        <p:sp>
          <p:nvSpPr>
            <p:cNvPr id="82" name="テキスト ボックス 81"/>
            <p:cNvSpPr txBox="1"/>
            <p:nvPr/>
          </p:nvSpPr>
          <p:spPr>
            <a:xfrm>
              <a:off x="3063474" y="1552027"/>
              <a:ext cx="4515980" cy="369332"/>
            </a:xfrm>
            <a:prstGeom prst="rect">
              <a:avLst/>
            </a:prstGeom>
            <a:noFill/>
          </p:spPr>
          <p:txBody>
            <a:bodyPr wrap="none" rtlCol="0">
              <a:spAutoFit/>
            </a:bodyPr>
            <a:lstStyle/>
            <a:p>
              <a:r>
                <a:rPr lang="en-US" altLang="ja-JP" dirty="0" smtClean="0">
                  <a:solidFill>
                    <a:schemeClr val="bg1"/>
                  </a:solidFill>
                </a:rPr>
                <a:t>4</a:t>
              </a:r>
              <a:r>
                <a:rPr lang="ja-JP" altLang="en-US" dirty="0" smtClean="0">
                  <a:solidFill>
                    <a:schemeClr val="bg1"/>
                  </a:solidFill>
                </a:rPr>
                <a:t>月　　　　</a:t>
              </a:r>
              <a:r>
                <a:rPr lang="en-US" altLang="ja-JP" dirty="0">
                  <a:solidFill>
                    <a:schemeClr val="bg1"/>
                  </a:solidFill>
                </a:rPr>
                <a:t>5</a:t>
              </a:r>
              <a:r>
                <a:rPr lang="ja-JP" altLang="en-US" dirty="0" smtClean="0">
                  <a:solidFill>
                    <a:schemeClr val="bg1"/>
                  </a:solidFill>
                </a:rPr>
                <a:t>月　　　　 </a:t>
              </a:r>
              <a:r>
                <a:rPr lang="en-US" altLang="ja-JP" dirty="0">
                  <a:solidFill>
                    <a:schemeClr val="bg1"/>
                  </a:solidFill>
                </a:rPr>
                <a:t>6</a:t>
              </a:r>
              <a:r>
                <a:rPr lang="ja-JP" altLang="en-US" dirty="0" smtClean="0">
                  <a:solidFill>
                    <a:schemeClr val="bg1"/>
                  </a:solidFill>
                </a:rPr>
                <a:t>月　　　　　</a:t>
              </a:r>
              <a:r>
                <a:rPr lang="en-US" altLang="ja-JP" dirty="0">
                  <a:solidFill>
                    <a:schemeClr val="bg1"/>
                  </a:solidFill>
                </a:rPr>
                <a:t>7</a:t>
              </a:r>
              <a:r>
                <a:rPr lang="ja-JP" altLang="en-US" dirty="0" smtClean="0">
                  <a:solidFill>
                    <a:schemeClr val="bg1"/>
                  </a:solidFill>
                </a:rPr>
                <a:t>月　　　　　</a:t>
              </a:r>
              <a:endParaRPr lang="en-US" dirty="0">
                <a:solidFill>
                  <a:schemeClr val="bg1"/>
                </a:solidFill>
              </a:endParaRPr>
            </a:p>
          </p:txBody>
        </p:sp>
        <p:sp>
          <p:nvSpPr>
            <p:cNvPr id="85" name="テキスト ボックス 84"/>
            <p:cNvSpPr txBox="1"/>
            <p:nvPr/>
          </p:nvSpPr>
          <p:spPr>
            <a:xfrm>
              <a:off x="2338917" y="1493521"/>
              <a:ext cx="492443" cy="276999"/>
            </a:xfrm>
            <a:prstGeom prst="rect">
              <a:avLst/>
            </a:prstGeom>
            <a:noFill/>
          </p:spPr>
          <p:txBody>
            <a:bodyPr wrap="none" rtlCol="0">
              <a:spAutoFit/>
            </a:bodyPr>
            <a:lstStyle/>
            <a:p>
              <a:r>
                <a:rPr lang="ja-JP" altLang="en-US" sz="1200" dirty="0" smtClean="0">
                  <a:solidFill>
                    <a:schemeClr val="bg1"/>
                  </a:solidFill>
                </a:rPr>
                <a:t>日付</a:t>
              </a:r>
              <a:endParaRPr lang="en-US" sz="1200" dirty="0">
                <a:solidFill>
                  <a:schemeClr val="bg1"/>
                </a:solidFill>
              </a:endParaRPr>
            </a:p>
          </p:txBody>
        </p:sp>
        <p:sp>
          <p:nvSpPr>
            <p:cNvPr id="86" name="テキスト ボックス 85"/>
            <p:cNvSpPr txBox="1"/>
            <p:nvPr/>
          </p:nvSpPr>
          <p:spPr>
            <a:xfrm>
              <a:off x="882280" y="1597817"/>
              <a:ext cx="628698" cy="307777"/>
            </a:xfrm>
            <a:prstGeom prst="rect">
              <a:avLst/>
            </a:prstGeom>
            <a:noFill/>
          </p:spPr>
          <p:txBody>
            <a:bodyPr wrap="none" rtlCol="0">
              <a:spAutoFit/>
            </a:bodyPr>
            <a:lstStyle/>
            <a:p>
              <a:r>
                <a:rPr lang="ja-JP" altLang="en-US" sz="1400" dirty="0" smtClean="0">
                  <a:solidFill>
                    <a:schemeClr val="bg1"/>
                  </a:solidFill>
                </a:rPr>
                <a:t>タスク</a:t>
              </a:r>
              <a:endParaRPr lang="en-US" sz="1400" dirty="0">
                <a:solidFill>
                  <a:schemeClr val="bg1"/>
                </a:solidFill>
              </a:endParaRPr>
            </a:p>
          </p:txBody>
        </p:sp>
      </p:grpSp>
      <p:sp>
        <p:nvSpPr>
          <p:cNvPr id="3" name="スライド番号プレースホルダー 2"/>
          <p:cNvSpPr>
            <a:spLocks noGrp="1"/>
          </p:cNvSpPr>
          <p:nvPr>
            <p:ph type="sldNum" sz="quarter" idx="12"/>
          </p:nvPr>
        </p:nvSpPr>
        <p:spPr/>
        <p:txBody>
          <a:bodyPr/>
          <a:lstStyle/>
          <a:p>
            <a:fld id="{77BC51BC-B4E1-4696-A5AC-69017610EC25}" type="slidenum">
              <a:rPr lang="en-US" sz="1600" smtClean="0">
                <a:solidFill>
                  <a:schemeClr val="tx1"/>
                </a:solidFill>
              </a:rPr>
              <a:t>26</a:t>
            </a:fld>
            <a:endParaRPr lang="en-US" dirty="0">
              <a:solidFill>
                <a:schemeClr val="tx1"/>
              </a:solidFill>
            </a:endParaRPr>
          </a:p>
        </p:txBody>
      </p:sp>
      <p:cxnSp>
        <p:nvCxnSpPr>
          <p:cNvPr id="38" name="直線コネクタ 37"/>
          <p:cNvCxnSpPr/>
          <p:nvPr/>
        </p:nvCxnSpPr>
        <p:spPr>
          <a:xfrm>
            <a:off x="904748" y="2067233"/>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894629" y="3111600"/>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870046" y="4254852"/>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895108" y="5205901"/>
            <a:ext cx="7416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6099866" y="1407479"/>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7201387" y="1409405"/>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2860874" y="1409404"/>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3892955" y="1411330"/>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5013778" y="1409404"/>
            <a:ext cx="11575" cy="3780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2895787" y="2426026"/>
            <a:ext cx="936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正方形/長方形 61"/>
          <p:cNvSpPr/>
          <p:nvPr/>
        </p:nvSpPr>
        <p:spPr>
          <a:xfrm>
            <a:off x="3772110" y="3596392"/>
            <a:ext cx="3420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正方形/長方形 62"/>
          <p:cNvSpPr/>
          <p:nvPr/>
        </p:nvSpPr>
        <p:spPr>
          <a:xfrm>
            <a:off x="5048483" y="4583452"/>
            <a:ext cx="3276000" cy="25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テキスト ボックス 48"/>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50" name="直線コネクタ 49"/>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ドーナツ 50"/>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テキスト ボックス 51"/>
          <p:cNvSpPr txBox="1"/>
          <p:nvPr/>
        </p:nvSpPr>
        <p:spPr>
          <a:xfrm>
            <a:off x="255531" y="151765"/>
            <a:ext cx="2755883" cy="584775"/>
          </a:xfrm>
          <a:prstGeom prst="rect">
            <a:avLst/>
          </a:prstGeom>
          <a:noFill/>
        </p:spPr>
        <p:txBody>
          <a:bodyPr wrap="none" rtlCol="0">
            <a:spAutoFit/>
          </a:bodyPr>
          <a:lstStyle/>
          <a:p>
            <a:r>
              <a:rPr lang="en-US" altLang="ja-JP" sz="3200" dirty="0"/>
              <a:t>4</a:t>
            </a:r>
            <a:r>
              <a:rPr lang="en-US" altLang="ja-JP" sz="3200" dirty="0" smtClean="0"/>
              <a:t>.</a:t>
            </a:r>
            <a:r>
              <a:rPr lang="ja-JP" altLang="en-US" sz="3200" dirty="0"/>
              <a:t>スケジュール</a:t>
            </a:r>
            <a:endParaRPr lang="en-US" sz="3200" dirty="0"/>
          </a:p>
        </p:txBody>
      </p:sp>
    </p:spTree>
    <p:extLst>
      <p:ext uri="{BB962C8B-B14F-4D97-AF65-F5344CB8AC3E}">
        <p14:creationId xmlns:p14="http://schemas.microsoft.com/office/powerpoint/2010/main" val="869656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25" decel="100000" fill="hold"/>
                                        <p:tgtEl>
                                          <p:spTgt spid="2"/>
                                        </p:tgtEl>
                                        <p:attrNameLst>
                                          <p:attrName>ppt_y</p:attrName>
                                        </p:attrNameLst>
                                      </p:cBhvr>
                                      <p:tavLst>
                                        <p:tav tm="0">
                                          <p:val>
                                            <p:strVal val="#ppt_y+1"/>
                                          </p:val>
                                        </p:tav>
                                        <p:tav tm="100000">
                                          <p:val>
                                            <p:strVal val="#ppt_y-.03"/>
                                          </p:val>
                                        </p:tav>
                                      </p:tavLst>
                                    </p:anim>
                                    <p:anim calcmode="lin" valueType="num">
                                      <p:cBhvr>
                                        <p:cTn id="14" dur="25" accel="100000" fill="hold">
                                          <p:stCondLst>
                                            <p:cond delay="225"/>
                                          </p:stCondLst>
                                        </p:cTn>
                                        <p:tgtEl>
                                          <p:spTgt spid="2"/>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750"/>
                                        <p:tgtEl>
                                          <p:spTgt spid="28"/>
                                        </p:tgtEl>
                                      </p:cBhvr>
                                    </p:animEffect>
                                    <p:anim calcmode="lin" valueType="num">
                                      <p:cBhvr>
                                        <p:cTn id="18" dur="750" fill="hold"/>
                                        <p:tgtEl>
                                          <p:spTgt spid="28"/>
                                        </p:tgtEl>
                                        <p:attrNameLst>
                                          <p:attrName>ppt_x</p:attrName>
                                        </p:attrNameLst>
                                      </p:cBhvr>
                                      <p:tavLst>
                                        <p:tav tm="0">
                                          <p:val>
                                            <p:strVal val="#ppt_x"/>
                                          </p:val>
                                        </p:tav>
                                        <p:tav tm="100000">
                                          <p:val>
                                            <p:strVal val="#ppt_x"/>
                                          </p:val>
                                        </p:tav>
                                      </p:tavLst>
                                    </p:anim>
                                    <p:anim calcmode="lin" valueType="num">
                                      <p:cBhvr>
                                        <p:cTn id="19" dur="675" decel="100000" fill="hold"/>
                                        <p:tgtEl>
                                          <p:spTgt spid="28"/>
                                        </p:tgtEl>
                                        <p:attrNameLst>
                                          <p:attrName>ppt_y</p:attrName>
                                        </p:attrNameLst>
                                      </p:cBhvr>
                                      <p:tavLst>
                                        <p:tav tm="0">
                                          <p:val>
                                            <p:strVal val="#ppt_y+1"/>
                                          </p:val>
                                        </p:tav>
                                        <p:tav tm="100000">
                                          <p:val>
                                            <p:strVal val="#ppt_y-.03"/>
                                          </p:val>
                                        </p:tav>
                                      </p:tavLst>
                                    </p:anim>
                                    <p:anim calcmode="lin" valueType="num">
                                      <p:cBhvr>
                                        <p:cTn id="20"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childTnLst>
                          </p:cTn>
                        </p:par>
                        <p:par>
                          <p:cTn id="21" fill="hold">
                            <p:stCondLst>
                              <p:cond delay="1250"/>
                            </p:stCondLst>
                            <p:childTnLst>
                              <p:par>
                                <p:cTn id="22" presetID="22" presetClass="entr" presetSubtype="2"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right)">
                                      <p:cBhvr>
                                        <p:cTn id="24" dur="250"/>
                                        <p:tgtEl>
                                          <p:spTgt spid="39"/>
                                        </p:tgtEl>
                                      </p:cBhvr>
                                    </p:animEffect>
                                  </p:childTnLst>
                                </p:cTn>
                              </p:par>
                            </p:childTnLst>
                          </p:cTn>
                        </p:par>
                        <p:par>
                          <p:cTn id="25" fill="hold">
                            <p:stCondLst>
                              <p:cond delay="1500"/>
                            </p:stCondLst>
                            <p:childTnLst>
                              <p:par>
                                <p:cTn id="26" presetID="22" presetClass="entr" presetSubtype="2"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right)">
                                      <p:cBhvr>
                                        <p:cTn id="28" dur="250"/>
                                        <p:tgtEl>
                                          <p:spTgt spid="38"/>
                                        </p:tgtEl>
                                      </p:cBhvr>
                                    </p:animEffect>
                                  </p:childTnLst>
                                </p:cTn>
                              </p:par>
                            </p:childTnLst>
                          </p:cTn>
                        </p:par>
                        <p:par>
                          <p:cTn id="29" fill="hold">
                            <p:stCondLst>
                              <p:cond delay="1750"/>
                            </p:stCondLst>
                            <p:childTnLst>
                              <p:par>
                                <p:cTn id="30" presetID="22" presetClass="entr" presetSubtype="2"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right)">
                                      <p:cBhvr>
                                        <p:cTn id="32" dur="250"/>
                                        <p:tgtEl>
                                          <p:spTgt spid="40"/>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250"/>
                                        <p:tgtEl>
                                          <p:spTgt spid="48"/>
                                        </p:tgtEl>
                                      </p:cBhvr>
                                    </p:animEffect>
                                  </p:childTnLst>
                                </p:cTn>
                              </p:par>
                            </p:childTnLst>
                          </p:cTn>
                        </p:par>
                        <p:par>
                          <p:cTn id="37" fill="hold">
                            <p:stCondLst>
                              <p:cond delay="2250"/>
                            </p:stCondLst>
                            <p:childTnLst>
                              <p:par>
                                <p:cTn id="38" presetID="22" presetClass="entr" presetSubtype="4" fill="hold"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down)">
                                      <p:cBhvr>
                                        <p:cTn id="40" dur="250"/>
                                        <p:tgtEl>
                                          <p:spTgt spid="58"/>
                                        </p:tgtEl>
                                      </p:cBhvr>
                                    </p:animEffect>
                                  </p:childTnLst>
                                </p:cTn>
                              </p:par>
                            </p:childTnLst>
                          </p:cTn>
                        </p:par>
                        <p:par>
                          <p:cTn id="41" fill="hold">
                            <p:stCondLst>
                              <p:cond delay="2500"/>
                            </p:stCondLst>
                            <p:childTnLst>
                              <p:par>
                                <p:cTn id="42" presetID="22" presetClass="entr" presetSubtype="4"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down)">
                                      <p:cBhvr>
                                        <p:cTn id="44" dur="250"/>
                                        <p:tgtEl>
                                          <p:spTgt spid="53"/>
                                        </p:tgtEl>
                                      </p:cBhvr>
                                    </p:animEffect>
                                  </p:childTnLst>
                                </p:cTn>
                              </p:par>
                            </p:childTnLst>
                          </p:cTn>
                        </p:par>
                        <p:par>
                          <p:cTn id="45" fill="hold">
                            <p:stCondLst>
                              <p:cond delay="2750"/>
                            </p:stCondLst>
                            <p:childTnLst>
                              <p:par>
                                <p:cTn id="46" presetID="22" presetClass="entr" presetSubtype="4" fill="hold"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down)">
                                      <p:cBhvr>
                                        <p:cTn id="48" dur="250"/>
                                        <p:tgtEl>
                                          <p:spTgt spid="60"/>
                                        </p:tgtEl>
                                      </p:cBhvr>
                                    </p:animEffect>
                                  </p:childTnLst>
                                </p:cTn>
                              </p:par>
                            </p:childTnLst>
                          </p:cTn>
                        </p:par>
                        <p:par>
                          <p:cTn id="49" fill="hold">
                            <p:stCondLst>
                              <p:cond delay="3000"/>
                            </p:stCondLst>
                            <p:childTnLst>
                              <p:par>
                                <p:cTn id="50" presetID="22" presetClass="entr" presetSubtype="4"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250"/>
                                        <p:tgtEl>
                                          <p:spTgt spid="59"/>
                                        </p:tgtEl>
                                      </p:cBhvr>
                                    </p:animEffect>
                                  </p:childTnLst>
                                </p:cTn>
                              </p:par>
                            </p:childTnLst>
                          </p:cTn>
                        </p:par>
                        <p:par>
                          <p:cTn id="53" fill="hold">
                            <p:stCondLst>
                              <p:cond delay="3250"/>
                            </p:stCondLst>
                            <p:childTnLst>
                              <p:par>
                                <p:cTn id="54" presetID="22" presetClass="entr" presetSubtype="4" fill="hold"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down)">
                                      <p:cBhvr>
                                        <p:cTn id="56" dur="250"/>
                                        <p:tgtEl>
                                          <p:spTgt spid="57"/>
                                        </p:tgtEl>
                                      </p:cBhvr>
                                    </p:animEffect>
                                  </p:childTnLst>
                                </p:cTn>
                              </p:par>
                            </p:childTnLst>
                          </p:cTn>
                        </p:par>
                        <p:par>
                          <p:cTn id="57" fill="hold">
                            <p:stCondLst>
                              <p:cond delay="3500"/>
                            </p:stCondLst>
                            <p:childTnLst>
                              <p:par>
                                <p:cTn id="58" presetID="9" presetClass="entr" presetSubtype="0" fill="hold" nodeType="after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dissolve">
                                      <p:cBhvr>
                                        <p:cTn id="60" dur="500"/>
                                        <p:tgtEl>
                                          <p:spTgt spid="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left)">
                                      <p:cBhvr>
                                        <p:cTn id="66" dur="500"/>
                                        <p:tgtEl>
                                          <p:spTgt spid="62"/>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left)">
                                      <p:cBhvr>
                                        <p:cTn id="6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1" grpId="0" animBg="1"/>
      <p:bldP spid="62" grpId="0" animBg="1"/>
      <p:bldP spid="63" grpId="0" animBg="1"/>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図 1"/>
          <p:cNvPicPr>
            <a:picLocks noChangeAspect="1"/>
          </p:cNvPicPr>
          <p:nvPr/>
        </p:nvPicPr>
        <p:blipFill rotWithShape="1">
          <a:blip r:embed="rId3"/>
          <a:srcRect b="28818"/>
          <a:stretch/>
        </p:blipFill>
        <p:spPr>
          <a:xfrm>
            <a:off x="293479" y="1127924"/>
            <a:ext cx="8437173" cy="4349617"/>
          </a:xfrm>
          <a:prstGeom prst="rect">
            <a:avLst/>
          </a:prstGeom>
        </p:spPr>
      </p:pic>
      <p:sp>
        <p:nvSpPr>
          <p:cNvPr id="28" name="正方形/長方形 27"/>
          <p:cNvSpPr/>
          <p:nvPr/>
        </p:nvSpPr>
        <p:spPr>
          <a:xfrm>
            <a:off x="361701" y="1220343"/>
            <a:ext cx="8460000" cy="4366078"/>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スライド番号プレースホルダー 2"/>
          <p:cNvSpPr>
            <a:spLocks noGrp="1"/>
          </p:cNvSpPr>
          <p:nvPr>
            <p:ph type="sldNum" sz="quarter" idx="12"/>
          </p:nvPr>
        </p:nvSpPr>
        <p:spPr/>
        <p:txBody>
          <a:bodyPr/>
          <a:lstStyle/>
          <a:p>
            <a:fld id="{77BC51BC-B4E1-4696-A5AC-69017610EC25}" type="slidenum">
              <a:rPr lang="en-US" sz="1600" smtClean="0">
                <a:solidFill>
                  <a:schemeClr val="tx1"/>
                </a:solidFill>
              </a:rPr>
              <a:t>27</a:t>
            </a:fld>
            <a:endParaRPr lang="en-US" dirty="0">
              <a:solidFill>
                <a:schemeClr val="tx1"/>
              </a:solidFill>
            </a:endParaRPr>
          </a:p>
        </p:txBody>
      </p:sp>
      <p:sp>
        <p:nvSpPr>
          <p:cNvPr id="37" name="テキスト ボックス 36"/>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38" name="直線コネクタ 37"/>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ドーナツ 38"/>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テキスト ボックス 39"/>
          <p:cNvSpPr txBox="1"/>
          <p:nvPr/>
        </p:nvSpPr>
        <p:spPr>
          <a:xfrm>
            <a:off x="255531" y="151765"/>
            <a:ext cx="3985386" cy="584775"/>
          </a:xfrm>
          <a:prstGeom prst="rect">
            <a:avLst/>
          </a:prstGeom>
          <a:noFill/>
        </p:spPr>
        <p:txBody>
          <a:bodyPr wrap="none" rtlCol="0">
            <a:spAutoFit/>
          </a:bodyPr>
          <a:lstStyle/>
          <a:p>
            <a:r>
              <a:rPr lang="en-US" altLang="ja-JP" sz="3200" dirty="0" smtClean="0"/>
              <a:t>3.</a:t>
            </a:r>
            <a:r>
              <a:rPr lang="ja-JP" altLang="en-US" sz="3200" dirty="0" smtClean="0"/>
              <a:t>資料共有・連絡手段</a:t>
            </a:r>
            <a:endParaRPr lang="en-US" sz="3200" dirty="0"/>
          </a:p>
        </p:txBody>
      </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3806" y="1519148"/>
            <a:ext cx="1302025" cy="1302025"/>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66" y="1344966"/>
            <a:ext cx="1675867" cy="1640532"/>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58137" y="1790717"/>
            <a:ext cx="2462622" cy="504837"/>
          </a:xfrm>
          <a:prstGeom prst="rect">
            <a:avLst/>
          </a:prstGeom>
        </p:spPr>
      </p:pic>
      <p:grpSp>
        <p:nvGrpSpPr>
          <p:cNvPr id="6" name="グループ化 5"/>
          <p:cNvGrpSpPr/>
          <p:nvPr/>
        </p:nvGrpSpPr>
        <p:grpSpPr>
          <a:xfrm>
            <a:off x="3673575" y="2874733"/>
            <a:ext cx="1784695" cy="2383610"/>
            <a:chOff x="3673575" y="2874733"/>
            <a:chExt cx="1784695" cy="2383610"/>
          </a:xfrm>
        </p:grpSpPr>
        <p:pic>
          <p:nvPicPr>
            <p:cNvPr id="14" name="図 13"/>
            <p:cNvPicPr>
              <a:picLocks noChangeAspect="1"/>
            </p:cNvPicPr>
            <p:nvPr/>
          </p:nvPicPr>
          <p:blipFill>
            <a:blip r:embed="rId7"/>
            <a:stretch>
              <a:fillRect/>
            </a:stretch>
          </p:blipFill>
          <p:spPr>
            <a:xfrm>
              <a:off x="3673575" y="4053736"/>
              <a:ext cx="1784695" cy="1204607"/>
            </a:xfrm>
            <a:prstGeom prst="rect">
              <a:avLst/>
            </a:prstGeom>
          </p:spPr>
        </p:pic>
        <p:sp>
          <p:nvSpPr>
            <p:cNvPr id="17" name="テキスト ボックス 16"/>
            <p:cNvSpPr txBox="1"/>
            <p:nvPr/>
          </p:nvSpPr>
          <p:spPr>
            <a:xfrm>
              <a:off x="3991639" y="3590807"/>
              <a:ext cx="1107996" cy="369332"/>
            </a:xfrm>
            <a:prstGeom prst="rect">
              <a:avLst/>
            </a:prstGeom>
            <a:noFill/>
          </p:spPr>
          <p:txBody>
            <a:bodyPr wrap="none" rtlCol="0">
              <a:spAutoFit/>
            </a:bodyPr>
            <a:lstStyle/>
            <a:p>
              <a:r>
                <a:rPr lang="ja-JP" altLang="en-US" dirty="0" smtClean="0">
                  <a:solidFill>
                    <a:schemeClr val="bg1"/>
                  </a:solidFill>
                </a:rPr>
                <a:t>資料</a:t>
              </a:r>
              <a:r>
                <a:rPr lang="ja-JP" altLang="en-US" dirty="0">
                  <a:solidFill>
                    <a:schemeClr val="bg1"/>
                  </a:solidFill>
                </a:rPr>
                <a:t>共有</a:t>
              </a:r>
              <a:endParaRPr lang="en-US" dirty="0">
                <a:solidFill>
                  <a:schemeClr val="bg1"/>
                </a:solidFill>
              </a:endParaRPr>
            </a:p>
          </p:txBody>
        </p:sp>
        <p:cxnSp>
          <p:nvCxnSpPr>
            <p:cNvPr id="5" name="直線コネクタ 4"/>
            <p:cNvCxnSpPr/>
            <p:nvPr/>
          </p:nvCxnSpPr>
          <p:spPr>
            <a:xfrm>
              <a:off x="4410743" y="2874733"/>
              <a:ext cx="0" cy="610537"/>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p:cNvGrpSpPr/>
          <p:nvPr/>
        </p:nvGrpSpPr>
        <p:grpSpPr>
          <a:xfrm>
            <a:off x="5055831" y="2874734"/>
            <a:ext cx="3013795" cy="2415734"/>
            <a:chOff x="5055831" y="2874734"/>
            <a:chExt cx="3013795" cy="2415734"/>
          </a:xfrm>
        </p:grpSpPr>
        <p:pic>
          <p:nvPicPr>
            <p:cNvPr id="13" name="図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9426" y="3680920"/>
              <a:ext cx="1800200" cy="1609548"/>
            </a:xfrm>
            <a:prstGeom prst="rect">
              <a:avLst/>
            </a:prstGeom>
          </p:spPr>
        </p:pic>
        <p:sp>
          <p:nvSpPr>
            <p:cNvPr id="18" name="テキスト ボックス 17"/>
            <p:cNvSpPr txBox="1"/>
            <p:nvPr/>
          </p:nvSpPr>
          <p:spPr>
            <a:xfrm>
              <a:off x="6572031" y="3328206"/>
              <a:ext cx="1107996" cy="369332"/>
            </a:xfrm>
            <a:prstGeom prst="rect">
              <a:avLst/>
            </a:prstGeom>
            <a:noFill/>
          </p:spPr>
          <p:txBody>
            <a:bodyPr wrap="none" rtlCol="0">
              <a:spAutoFit/>
            </a:bodyPr>
            <a:lstStyle/>
            <a:p>
              <a:r>
                <a:rPr lang="ja-JP" altLang="en-US" dirty="0" smtClean="0">
                  <a:solidFill>
                    <a:schemeClr val="bg1"/>
                  </a:solidFill>
                </a:rPr>
                <a:t>遠隔</a:t>
              </a:r>
              <a:r>
                <a:rPr lang="ja-JP" altLang="en-US" dirty="0">
                  <a:solidFill>
                    <a:schemeClr val="bg1"/>
                  </a:solidFill>
                </a:rPr>
                <a:t>会議</a:t>
              </a:r>
              <a:endParaRPr lang="en-US" dirty="0">
                <a:solidFill>
                  <a:schemeClr val="bg1"/>
                </a:solidFill>
              </a:endParaRPr>
            </a:p>
          </p:txBody>
        </p:sp>
        <p:cxnSp>
          <p:nvCxnSpPr>
            <p:cNvPr id="7" name="直線コネクタ 6"/>
            <p:cNvCxnSpPr/>
            <p:nvPr/>
          </p:nvCxnSpPr>
          <p:spPr>
            <a:xfrm flipH="1" flipV="1">
              <a:off x="5055831" y="2874734"/>
              <a:ext cx="1153764" cy="49977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グループ化 3"/>
          <p:cNvGrpSpPr/>
          <p:nvPr/>
        </p:nvGrpSpPr>
        <p:grpSpPr>
          <a:xfrm>
            <a:off x="1386213" y="2985498"/>
            <a:ext cx="2217326" cy="2351426"/>
            <a:chOff x="1386213" y="2985498"/>
            <a:chExt cx="2217326" cy="2351426"/>
          </a:xfrm>
        </p:grpSpPr>
        <p:pic>
          <p:nvPicPr>
            <p:cNvPr id="15" name="図 14"/>
            <p:cNvPicPr>
              <a:picLocks noChangeAspect="1"/>
            </p:cNvPicPr>
            <p:nvPr/>
          </p:nvPicPr>
          <p:blipFill>
            <a:blip r:embed="rId9"/>
            <a:stretch>
              <a:fillRect/>
            </a:stretch>
          </p:blipFill>
          <p:spPr>
            <a:xfrm>
              <a:off x="1386213" y="3728400"/>
              <a:ext cx="1385673" cy="1608524"/>
            </a:xfrm>
            <a:prstGeom prst="rect">
              <a:avLst/>
            </a:prstGeom>
          </p:spPr>
        </p:pic>
        <p:sp>
          <p:nvSpPr>
            <p:cNvPr id="16" name="テキスト ボックス 15"/>
            <p:cNvSpPr txBox="1"/>
            <p:nvPr/>
          </p:nvSpPr>
          <p:spPr>
            <a:xfrm>
              <a:off x="1730628" y="3343555"/>
              <a:ext cx="646331" cy="369332"/>
            </a:xfrm>
            <a:prstGeom prst="rect">
              <a:avLst/>
            </a:prstGeom>
            <a:noFill/>
          </p:spPr>
          <p:txBody>
            <a:bodyPr wrap="none" rtlCol="0">
              <a:spAutoFit/>
            </a:bodyPr>
            <a:lstStyle/>
            <a:p>
              <a:r>
                <a:rPr lang="ja-JP" altLang="en-US" dirty="0" smtClean="0">
                  <a:solidFill>
                    <a:schemeClr val="bg1"/>
                  </a:solidFill>
                </a:rPr>
                <a:t>会話</a:t>
              </a:r>
              <a:endParaRPr lang="en-US" dirty="0">
                <a:solidFill>
                  <a:schemeClr val="bg1"/>
                </a:solidFill>
              </a:endParaRPr>
            </a:p>
          </p:txBody>
        </p:sp>
        <p:cxnSp>
          <p:nvCxnSpPr>
            <p:cNvPr id="9" name="直線コネクタ 8"/>
            <p:cNvCxnSpPr/>
            <p:nvPr/>
          </p:nvCxnSpPr>
          <p:spPr>
            <a:xfrm flipV="1">
              <a:off x="2698421" y="2985498"/>
              <a:ext cx="905118" cy="389008"/>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9497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anim calcmode="lin" valueType="num">
                                      <p:cBhvr>
                                        <p:cTn id="12" dur="250" fill="hold"/>
                                        <p:tgtEl>
                                          <p:spTgt spid="2"/>
                                        </p:tgtEl>
                                        <p:attrNameLst>
                                          <p:attrName>ppt_x</p:attrName>
                                        </p:attrNameLst>
                                      </p:cBhvr>
                                      <p:tavLst>
                                        <p:tav tm="0">
                                          <p:val>
                                            <p:strVal val="#ppt_x"/>
                                          </p:val>
                                        </p:tav>
                                        <p:tav tm="100000">
                                          <p:val>
                                            <p:strVal val="#ppt_x"/>
                                          </p:val>
                                        </p:tav>
                                      </p:tavLst>
                                    </p:anim>
                                    <p:anim calcmode="lin" valueType="num">
                                      <p:cBhvr>
                                        <p:cTn id="13" dur="225" decel="100000" fill="hold"/>
                                        <p:tgtEl>
                                          <p:spTgt spid="2"/>
                                        </p:tgtEl>
                                        <p:attrNameLst>
                                          <p:attrName>ppt_y</p:attrName>
                                        </p:attrNameLst>
                                      </p:cBhvr>
                                      <p:tavLst>
                                        <p:tav tm="0">
                                          <p:val>
                                            <p:strVal val="#ppt_y+1"/>
                                          </p:val>
                                        </p:tav>
                                        <p:tav tm="100000">
                                          <p:val>
                                            <p:strVal val="#ppt_y-.03"/>
                                          </p:val>
                                        </p:tav>
                                      </p:tavLst>
                                    </p:anim>
                                    <p:anim calcmode="lin" valueType="num">
                                      <p:cBhvr>
                                        <p:cTn id="14" dur="1" accel="100000" fill="hold">
                                          <p:stCondLst>
                                            <p:cond delay="249"/>
                                          </p:stCondLst>
                                        </p:cTn>
                                        <p:tgtEl>
                                          <p:spTgt spid="2"/>
                                        </p:tgtEl>
                                        <p:attrNameLst>
                                          <p:attrName>ppt_y</p:attrName>
                                        </p:attrNameLst>
                                      </p:cBhvr>
                                      <p:tavLst>
                                        <p:tav tm="0">
                                          <p:val>
                                            <p:strVal val="#ppt_y-.03"/>
                                          </p:val>
                                        </p:tav>
                                        <p:tav tm="100000">
                                          <p:val>
                                            <p:strVal val="#ppt_y"/>
                                          </p:val>
                                        </p:tav>
                                      </p:tavLst>
                                    </p:anim>
                                  </p:childTnLst>
                                </p:cTn>
                              </p:par>
                            </p:childTnLst>
                          </p:cTn>
                        </p:par>
                        <p:par>
                          <p:cTn id="15" fill="hold">
                            <p:stCondLst>
                              <p:cond delay="750"/>
                            </p:stCondLst>
                            <p:childTnLst>
                              <p:par>
                                <p:cTn id="16" presetID="37"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750"/>
                                        <p:tgtEl>
                                          <p:spTgt spid="28"/>
                                        </p:tgtEl>
                                      </p:cBhvr>
                                    </p:animEffect>
                                    <p:anim calcmode="lin" valueType="num">
                                      <p:cBhvr>
                                        <p:cTn id="19" dur="750" fill="hold"/>
                                        <p:tgtEl>
                                          <p:spTgt spid="28"/>
                                        </p:tgtEl>
                                        <p:attrNameLst>
                                          <p:attrName>ppt_x</p:attrName>
                                        </p:attrNameLst>
                                      </p:cBhvr>
                                      <p:tavLst>
                                        <p:tav tm="0">
                                          <p:val>
                                            <p:strVal val="#ppt_x"/>
                                          </p:val>
                                        </p:tav>
                                        <p:tav tm="100000">
                                          <p:val>
                                            <p:strVal val="#ppt_x"/>
                                          </p:val>
                                        </p:tav>
                                      </p:tavLst>
                                    </p:anim>
                                    <p:anim calcmode="lin" valueType="num">
                                      <p:cBhvr>
                                        <p:cTn id="20" dur="675" decel="100000" fill="hold"/>
                                        <p:tgtEl>
                                          <p:spTgt spid="28"/>
                                        </p:tgtEl>
                                        <p:attrNameLst>
                                          <p:attrName>ppt_y</p:attrName>
                                        </p:attrNameLst>
                                      </p:cBhvr>
                                      <p:tavLst>
                                        <p:tav tm="0">
                                          <p:val>
                                            <p:strVal val="#ppt_y+1"/>
                                          </p:val>
                                        </p:tav>
                                        <p:tav tm="100000">
                                          <p:val>
                                            <p:strVal val="#ppt_y-.03"/>
                                          </p:val>
                                        </p:tav>
                                      </p:tavLst>
                                    </p:anim>
                                    <p:anim calcmode="lin" valueType="num">
                                      <p:cBhvr>
                                        <p:cTn id="21"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childTnLst>
                          </p:cTn>
                        </p:par>
                        <p:par>
                          <p:cTn id="22" fill="hold">
                            <p:stCondLst>
                              <p:cond delay="15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250"/>
                                        <p:tgtEl>
                                          <p:spTgt spid="10"/>
                                        </p:tgtEl>
                                      </p:cBhvr>
                                    </p:animEffect>
                                  </p:childTnLst>
                                </p:cTn>
                              </p:par>
                            </p:childTnLst>
                          </p:cTn>
                        </p:par>
                        <p:par>
                          <p:cTn id="26" fill="hold">
                            <p:stCondLst>
                              <p:cond delay="175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250"/>
                                        <p:tgtEl>
                                          <p:spTgt spid="12"/>
                                        </p:tgtEl>
                                      </p:cBhvr>
                                    </p:animEffect>
                                  </p:childTnLst>
                                </p:cTn>
                              </p:par>
                            </p:childTnLst>
                          </p:cTn>
                        </p:par>
                        <p:par>
                          <p:cTn id="30" fill="hold">
                            <p:stCondLst>
                              <p:cond delay="2000"/>
                            </p:stCondLst>
                            <p:childTnLst>
                              <p:par>
                                <p:cTn id="31" presetID="9"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250"/>
                                        <p:tgtEl>
                                          <p:spTgt spid="6"/>
                                        </p:tgtEl>
                                      </p:cBhvr>
                                    </p:animEffect>
                                  </p:childTnLst>
                                </p:cTn>
                              </p:par>
                            </p:childTnLst>
                          </p:cTn>
                        </p:par>
                        <p:par>
                          <p:cTn id="34" fill="hold">
                            <p:stCondLst>
                              <p:cond delay="2250"/>
                            </p:stCondLst>
                            <p:childTnLst>
                              <p:par>
                                <p:cTn id="35" presetID="9"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250"/>
                                        <p:tgtEl>
                                          <p:spTgt spid="8"/>
                                        </p:tgtEl>
                                      </p:cBhvr>
                                    </p:animEffect>
                                  </p:childTnLst>
                                </p:cTn>
                              </p:par>
                            </p:childTnLst>
                          </p:cTn>
                        </p:par>
                        <p:par>
                          <p:cTn id="38" fill="hold">
                            <p:stCondLst>
                              <p:cond delay="2500"/>
                            </p:stCondLst>
                            <p:childTnLst>
                              <p:par>
                                <p:cTn id="39" presetID="9"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dissolve">
                                      <p:cBhvr>
                                        <p:cTn id="41" dur="250"/>
                                        <p:tgtEl>
                                          <p:spTgt spid="4"/>
                                        </p:tgtEl>
                                      </p:cBhvr>
                                    </p:animEffect>
                                  </p:childTnLst>
                                </p:cTn>
                              </p:par>
                            </p:childTnLst>
                          </p:cTn>
                        </p:par>
                        <p:par>
                          <p:cTn id="42" fill="hold">
                            <p:stCondLst>
                              <p:cond delay="2750"/>
                            </p:stCondLst>
                            <p:childTnLst>
                              <p:par>
                                <p:cTn id="43" presetID="9"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図 6"/>
          <p:cNvPicPr>
            <a:picLocks noChangeAspect="1"/>
          </p:cNvPicPr>
          <p:nvPr/>
        </p:nvPicPr>
        <p:blipFill rotWithShape="1">
          <a:blip r:embed="rId3"/>
          <a:srcRect t="17224"/>
          <a:stretch/>
        </p:blipFill>
        <p:spPr>
          <a:xfrm>
            <a:off x="255531" y="1097279"/>
            <a:ext cx="8660626" cy="4432483"/>
          </a:xfrm>
          <a:prstGeom prst="rect">
            <a:avLst/>
          </a:prstGeom>
        </p:spPr>
      </p:pic>
      <p:sp>
        <p:nvSpPr>
          <p:cNvPr id="28" name="正方形/長方形 27"/>
          <p:cNvSpPr/>
          <p:nvPr/>
        </p:nvSpPr>
        <p:spPr>
          <a:xfrm>
            <a:off x="298947" y="1161000"/>
            <a:ext cx="8681594" cy="4392735"/>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スライド番号プレースホルダー 2"/>
          <p:cNvSpPr>
            <a:spLocks noGrp="1"/>
          </p:cNvSpPr>
          <p:nvPr>
            <p:ph type="sldNum" sz="quarter" idx="12"/>
          </p:nvPr>
        </p:nvSpPr>
        <p:spPr/>
        <p:txBody>
          <a:bodyPr/>
          <a:lstStyle/>
          <a:p>
            <a:fld id="{77BC51BC-B4E1-4696-A5AC-69017610EC25}" type="slidenum">
              <a:rPr lang="en-US" sz="1600" smtClean="0">
                <a:solidFill>
                  <a:schemeClr val="tx1"/>
                </a:solidFill>
              </a:rPr>
              <a:t>28</a:t>
            </a:fld>
            <a:endParaRPr lang="en-US" dirty="0">
              <a:solidFill>
                <a:schemeClr val="tx1"/>
              </a:solidFill>
            </a:endParaRPr>
          </a:p>
        </p:txBody>
      </p:sp>
      <p:grpSp>
        <p:nvGrpSpPr>
          <p:cNvPr id="2" name="グループ化 1"/>
          <p:cNvGrpSpPr/>
          <p:nvPr/>
        </p:nvGrpSpPr>
        <p:grpSpPr>
          <a:xfrm>
            <a:off x="594291" y="1632060"/>
            <a:ext cx="8187379" cy="3503031"/>
            <a:chOff x="594291" y="1632060"/>
            <a:chExt cx="8187379" cy="3503031"/>
          </a:xfrm>
        </p:grpSpPr>
        <p:sp>
          <p:nvSpPr>
            <p:cNvPr id="5" name="正方形/長方形 4"/>
            <p:cNvSpPr/>
            <p:nvPr/>
          </p:nvSpPr>
          <p:spPr>
            <a:xfrm>
              <a:off x="4950669" y="1632060"/>
              <a:ext cx="1824672" cy="941536"/>
            </a:xfrm>
            <a:prstGeom prst="rect">
              <a:avLst/>
            </a:prstGeom>
            <a:solidFill>
              <a:schemeClr val="accent1">
                <a:alpha val="0"/>
              </a:schemeClr>
            </a:solid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王　（オウ）</a:t>
              </a:r>
              <a:endParaRPr lang="en-US" altLang="ja-JP" dirty="0"/>
            </a:p>
            <a:p>
              <a:r>
                <a:rPr lang="ja-JP" altLang="en-US" dirty="0"/>
                <a:t>職務：リーダー</a:t>
              </a:r>
              <a:endParaRPr lang="en-US" altLang="ja-JP" dirty="0"/>
            </a:p>
            <a:p>
              <a:r>
                <a:rPr lang="ja-JP" altLang="en-US" dirty="0"/>
                <a:t>業務：センサー</a:t>
              </a:r>
              <a:endParaRPr lang="en-US" dirty="0"/>
            </a:p>
          </p:txBody>
        </p:sp>
        <p:sp>
          <p:nvSpPr>
            <p:cNvPr id="34" name="正方形/長方形 33"/>
            <p:cNvSpPr/>
            <p:nvPr/>
          </p:nvSpPr>
          <p:spPr>
            <a:xfrm>
              <a:off x="2484409" y="4252234"/>
              <a:ext cx="2249682" cy="882857"/>
            </a:xfrm>
            <a:prstGeom prst="rect">
              <a:avLst/>
            </a:prstGeom>
            <a:solidFill>
              <a:schemeClr val="accent1">
                <a:alpha val="0"/>
              </a:schemeClr>
            </a:solid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呉　（ゴ）</a:t>
              </a:r>
              <a:endParaRPr lang="en-US" altLang="ja-JP" dirty="0"/>
            </a:p>
            <a:p>
              <a:r>
                <a:rPr lang="ja-JP" altLang="en-US" dirty="0"/>
                <a:t>職務：技術サポータ</a:t>
              </a:r>
              <a:endParaRPr lang="en-US" altLang="ja-JP" dirty="0"/>
            </a:p>
            <a:p>
              <a:r>
                <a:rPr lang="ja-JP" altLang="en-US" dirty="0" smtClean="0"/>
                <a:t>業務：コントロール</a:t>
              </a:r>
              <a:r>
                <a:rPr lang="en-US" altLang="ja-JP" dirty="0" smtClean="0"/>
                <a:t>API</a:t>
              </a:r>
              <a:endParaRPr lang="en-US" dirty="0"/>
            </a:p>
          </p:txBody>
        </p:sp>
        <p:sp>
          <p:nvSpPr>
            <p:cNvPr id="35" name="正方形/長方形 34"/>
            <p:cNvSpPr/>
            <p:nvPr/>
          </p:nvSpPr>
          <p:spPr>
            <a:xfrm>
              <a:off x="4904942" y="4244728"/>
              <a:ext cx="1916127" cy="882857"/>
            </a:xfrm>
            <a:prstGeom prst="rect">
              <a:avLst/>
            </a:prstGeom>
            <a:solidFill>
              <a:schemeClr val="accent1">
                <a:alpha val="0"/>
              </a:schemeClr>
            </a:solid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郭　（カク）</a:t>
              </a:r>
              <a:endParaRPr lang="en-US" altLang="ja-JP" dirty="0"/>
            </a:p>
            <a:p>
              <a:r>
                <a:rPr lang="ja-JP" altLang="en-US" dirty="0"/>
                <a:t>職務：文書管理</a:t>
              </a:r>
              <a:endParaRPr lang="en-US" altLang="ja-JP" dirty="0"/>
            </a:p>
            <a:p>
              <a:r>
                <a:rPr lang="ja-JP" altLang="en-US" dirty="0"/>
                <a:t>業務：データ処理</a:t>
              </a:r>
              <a:endParaRPr lang="en-US" dirty="0"/>
            </a:p>
          </p:txBody>
        </p:sp>
        <p:sp>
          <p:nvSpPr>
            <p:cNvPr id="36" name="正方形/長方形 35"/>
            <p:cNvSpPr/>
            <p:nvPr/>
          </p:nvSpPr>
          <p:spPr>
            <a:xfrm>
              <a:off x="7025161" y="4244728"/>
              <a:ext cx="1756509" cy="882857"/>
            </a:xfrm>
            <a:prstGeom prst="rect">
              <a:avLst/>
            </a:prstGeom>
            <a:solidFill>
              <a:schemeClr val="accent1">
                <a:alpha val="0"/>
              </a:schemeClr>
            </a:solid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羅　（ラ）</a:t>
              </a:r>
              <a:endParaRPr lang="en-US" altLang="ja-JP" dirty="0"/>
            </a:p>
            <a:p>
              <a:pPr algn="ctr"/>
              <a:r>
                <a:rPr lang="ja-JP" altLang="en-US" dirty="0"/>
                <a:t>業務：文書管理</a:t>
              </a:r>
              <a:endParaRPr lang="en-US" altLang="ja-JP" dirty="0"/>
            </a:p>
            <a:p>
              <a:pPr algn="ctr"/>
              <a:r>
                <a:rPr lang="ja-JP" altLang="en-US" dirty="0"/>
                <a:t>業務：無線通信</a:t>
              </a:r>
              <a:endParaRPr lang="en-US" dirty="0"/>
            </a:p>
          </p:txBody>
        </p:sp>
        <p:cxnSp>
          <p:nvCxnSpPr>
            <p:cNvPr id="8" name="直線コネクタ 7"/>
            <p:cNvCxnSpPr>
              <a:stCxn id="5" idx="2"/>
              <a:endCxn id="35" idx="0"/>
            </p:cNvCxnSpPr>
            <p:nvPr/>
          </p:nvCxnSpPr>
          <p:spPr>
            <a:xfrm>
              <a:off x="5863005" y="2573596"/>
              <a:ext cx="1" cy="1671132"/>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a:off x="3700616" y="3075168"/>
              <a:ext cx="27298" cy="118800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903415" y="3075239"/>
              <a:ext cx="0" cy="115733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3727914" y="3067619"/>
              <a:ext cx="4175501" cy="755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正方形/長方形 39"/>
            <p:cNvSpPr/>
            <p:nvPr/>
          </p:nvSpPr>
          <p:spPr>
            <a:xfrm>
              <a:off x="594291" y="1809565"/>
              <a:ext cx="1224677" cy="744881"/>
            </a:xfrm>
            <a:prstGeom prst="rect">
              <a:avLst/>
            </a:prstGeom>
            <a:solidFill>
              <a:schemeClr val="accent1">
                <a:alpha val="0"/>
              </a:schemeClr>
            </a:solid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顧客</a:t>
              </a:r>
              <a:endParaRPr lang="en-US" altLang="ja-JP" dirty="0"/>
            </a:p>
            <a:p>
              <a:pPr algn="ctr"/>
              <a:r>
                <a:rPr lang="ja-JP" altLang="en-US" dirty="0"/>
                <a:t>石田先生</a:t>
              </a:r>
              <a:endParaRPr lang="en-US" dirty="0"/>
            </a:p>
          </p:txBody>
        </p:sp>
        <p:sp>
          <p:nvSpPr>
            <p:cNvPr id="44" name="左右矢印 43"/>
            <p:cNvSpPr/>
            <p:nvPr/>
          </p:nvSpPr>
          <p:spPr>
            <a:xfrm>
              <a:off x="2057185" y="2048672"/>
              <a:ext cx="1380917" cy="266665"/>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テキスト ボックス 72"/>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74" name="直線コネクタ 73"/>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ドーナツ 74"/>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テキスト ボックス 75"/>
          <p:cNvSpPr txBox="1"/>
          <p:nvPr/>
        </p:nvSpPr>
        <p:spPr>
          <a:xfrm>
            <a:off x="255531" y="151765"/>
            <a:ext cx="1317990" cy="584775"/>
          </a:xfrm>
          <a:prstGeom prst="rect">
            <a:avLst/>
          </a:prstGeom>
          <a:noFill/>
        </p:spPr>
        <p:txBody>
          <a:bodyPr wrap="none" rtlCol="0">
            <a:spAutoFit/>
          </a:bodyPr>
          <a:lstStyle/>
          <a:p>
            <a:r>
              <a:rPr lang="en-US" altLang="ja-JP" sz="3200" dirty="0" smtClean="0"/>
              <a:t>1.</a:t>
            </a:r>
            <a:r>
              <a:rPr lang="ja-JP" altLang="en-US" sz="3200" dirty="0" smtClean="0"/>
              <a:t>役割</a:t>
            </a:r>
            <a:endParaRPr lang="en-US" sz="3200" dirty="0"/>
          </a:p>
        </p:txBody>
      </p:sp>
    </p:spTree>
    <p:extLst>
      <p:ext uri="{BB962C8B-B14F-4D97-AF65-F5344CB8AC3E}">
        <p14:creationId xmlns:p14="http://schemas.microsoft.com/office/powerpoint/2010/main" val="2376784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childTnLst>
                                </p:cTn>
                              </p:par>
                            </p:childTnLst>
                          </p:cTn>
                        </p:par>
                        <p:par>
                          <p:cTn id="8" fill="hold">
                            <p:stCondLst>
                              <p:cond delay="750"/>
                            </p:stCondLst>
                            <p:childTnLst>
                              <p:par>
                                <p:cTn id="9" presetID="37"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25" decel="100000" fill="hold"/>
                                        <p:tgtEl>
                                          <p:spTgt spid="7"/>
                                        </p:tgtEl>
                                        <p:attrNameLst>
                                          <p:attrName>ppt_y</p:attrName>
                                        </p:attrNameLst>
                                      </p:cBhvr>
                                      <p:tavLst>
                                        <p:tav tm="0">
                                          <p:val>
                                            <p:strVal val="#ppt_y+1"/>
                                          </p:val>
                                        </p:tav>
                                        <p:tav tm="100000">
                                          <p:val>
                                            <p:strVal val="#ppt_y-.03"/>
                                          </p:val>
                                        </p:tav>
                                      </p:tavLst>
                                    </p:anim>
                                    <p:anim calcmode="lin" valueType="num">
                                      <p:cBhvr>
                                        <p:cTn id="14" dur="25" accel="100000" fill="hold">
                                          <p:stCondLst>
                                            <p:cond delay="225"/>
                                          </p:stCondLst>
                                        </p:cTn>
                                        <p:tgtEl>
                                          <p:spTgt spid="7"/>
                                        </p:tgtEl>
                                        <p:attrNameLst>
                                          <p:attrName>ppt_y</p:attrName>
                                        </p:attrNameLst>
                                      </p:cBhvr>
                                      <p:tavLst>
                                        <p:tav tm="0">
                                          <p:val>
                                            <p:strVal val="#ppt_y-.03"/>
                                          </p:val>
                                        </p:tav>
                                        <p:tav tm="100000">
                                          <p:val>
                                            <p:strVal val="#ppt_y"/>
                                          </p:val>
                                        </p:tav>
                                      </p:tavLst>
                                    </p:anim>
                                  </p:childTnLst>
                                </p:cTn>
                              </p:par>
                            </p:childTnLst>
                          </p:cTn>
                        </p:par>
                        <p:par>
                          <p:cTn id="15" fill="hold">
                            <p:stCondLst>
                              <p:cond delay="1000"/>
                            </p:stCondLst>
                            <p:childTnLst>
                              <p:par>
                                <p:cTn id="16" presetID="37"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750"/>
                                        <p:tgtEl>
                                          <p:spTgt spid="28"/>
                                        </p:tgtEl>
                                      </p:cBhvr>
                                    </p:animEffect>
                                    <p:anim calcmode="lin" valueType="num">
                                      <p:cBhvr>
                                        <p:cTn id="19" dur="750" fill="hold"/>
                                        <p:tgtEl>
                                          <p:spTgt spid="28"/>
                                        </p:tgtEl>
                                        <p:attrNameLst>
                                          <p:attrName>ppt_x</p:attrName>
                                        </p:attrNameLst>
                                      </p:cBhvr>
                                      <p:tavLst>
                                        <p:tav tm="0">
                                          <p:val>
                                            <p:strVal val="#ppt_x"/>
                                          </p:val>
                                        </p:tav>
                                        <p:tav tm="100000">
                                          <p:val>
                                            <p:strVal val="#ppt_x"/>
                                          </p:val>
                                        </p:tav>
                                      </p:tavLst>
                                    </p:anim>
                                    <p:anim calcmode="lin" valueType="num">
                                      <p:cBhvr>
                                        <p:cTn id="20" dur="675" decel="100000" fill="hold"/>
                                        <p:tgtEl>
                                          <p:spTgt spid="28"/>
                                        </p:tgtEl>
                                        <p:attrNameLst>
                                          <p:attrName>ppt_y</p:attrName>
                                        </p:attrNameLst>
                                      </p:cBhvr>
                                      <p:tavLst>
                                        <p:tav tm="0">
                                          <p:val>
                                            <p:strVal val="#ppt_y+1"/>
                                          </p:val>
                                        </p:tav>
                                        <p:tav tm="100000">
                                          <p:val>
                                            <p:strVal val="#ppt_y-.03"/>
                                          </p:val>
                                        </p:tav>
                                      </p:tavLst>
                                    </p:anim>
                                    <p:anim calcmode="lin" valueType="num">
                                      <p:cBhvr>
                                        <p:cTn id="21"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childTnLst>
                          </p:cTn>
                        </p:par>
                        <p:par>
                          <p:cTn id="22" fill="hold">
                            <p:stCondLst>
                              <p:cond delay="1750"/>
                            </p:stCondLst>
                            <p:childTnLst>
                              <p:par>
                                <p:cTn id="23" presetID="14" presetClass="entr" presetSubtype="1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75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6"/>
                                        </p:tgtEl>
                                      </p:cBhvr>
                                    </p:animEffect>
                                    <p:set>
                                      <p:cBhvr>
                                        <p:cTn id="30" dur="1" fill="hold">
                                          <p:stCondLst>
                                            <p:cond delay="499"/>
                                          </p:stCondLst>
                                        </p:cTn>
                                        <p:tgtEl>
                                          <p:spTgt spid="7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8"/>
                                        </p:tgtEl>
                                      </p:cBhvr>
                                    </p:animEffect>
                                    <p:set>
                                      <p:cBhvr>
                                        <p:cTn id="36" dur="1" fill="hold">
                                          <p:stCondLst>
                                            <p:cond delay="499"/>
                                          </p:stCondLst>
                                        </p:cTn>
                                        <p:tgtEl>
                                          <p:spTgt spid="28"/>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76" grpId="0"/>
      <p:bldP spid="76"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図 3"/>
          <p:cNvPicPr>
            <a:picLocks noChangeAspect="1"/>
          </p:cNvPicPr>
          <p:nvPr/>
        </p:nvPicPr>
        <p:blipFill rotWithShape="1">
          <a:blip r:embed="rId3">
            <a:duotone>
              <a:prstClr val="black"/>
              <a:schemeClr val="tx2">
                <a:tint val="45000"/>
                <a:satMod val="400000"/>
              </a:schemeClr>
            </a:duotone>
          </a:blip>
          <a:srcRect b="16325"/>
          <a:stretch/>
        </p:blipFill>
        <p:spPr>
          <a:xfrm rot="10800000">
            <a:off x="314876" y="1048441"/>
            <a:ext cx="8516608" cy="4397319"/>
          </a:xfrm>
          <a:prstGeom prst="rect">
            <a:avLst/>
          </a:prstGeom>
        </p:spPr>
      </p:pic>
      <p:sp>
        <p:nvSpPr>
          <p:cNvPr id="28" name="正方形/長方形 27"/>
          <p:cNvSpPr/>
          <p:nvPr/>
        </p:nvSpPr>
        <p:spPr>
          <a:xfrm>
            <a:off x="393526" y="1093035"/>
            <a:ext cx="8495829" cy="4412361"/>
          </a:xfrm>
          <a:prstGeom prst="rect">
            <a:avLst/>
          </a:prstGeom>
          <a:solidFill>
            <a:srgbClr val="F6F6F4">
              <a:alpha val="9000"/>
            </a:srgbClr>
          </a:solidFill>
          <a:ln w="19050">
            <a:solidFill>
              <a:schemeClr val="bg1"/>
            </a:solidFill>
          </a:ln>
          <a:effectLst>
            <a:outerShdw blurRad="88900" dist="25400" dir="2700000" algn="tl" rotWithShape="0">
              <a:schemeClr val="bg1">
                <a:lumMod val="50000"/>
                <a:alpha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正方形/長方形 18"/>
          <p:cNvSpPr/>
          <p:nvPr/>
        </p:nvSpPr>
        <p:spPr>
          <a:xfrm>
            <a:off x="3778986" y="1474062"/>
            <a:ext cx="4752401" cy="3650295"/>
          </a:xfrm>
          <a:prstGeom prst="rect">
            <a:avLst/>
          </a:prstGeom>
          <a:solidFill>
            <a:schemeClr val="accent1">
              <a:alpha val="0"/>
            </a:schemeClr>
          </a:solidFill>
          <a:ln>
            <a:solidFill>
              <a:schemeClr val="accent1">
                <a:shade val="50000"/>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ja-JP" altLang="en-US" dirty="0">
                <a:solidFill>
                  <a:prstClr val="white"/>
                </a:solidFill>
                <a:latin typeface="+mn-ea"/>
              </a:rPr>
              <a:t>顧客に進捗報告する</a:t>
            </a:r>
            <a:endParaRPr lang="en-US" altLang="ja-JP" dirty="0">
              <a:solidFill>
                <a:prstClr val="white"/>
              </a:solidFill>
              <a:latin typeface="+mn-ea"/>
            </a:endParaRPr>
          </a:p>
          <a:p>
            <a:pPr lvl="0"/>
            <a:endParaRPr lang="en-US" altLang="ja-JP" dirty="0">
              <a:solidFill>
                <a:prstClr val="white"/>
              </a:solidFill>
              <a:latin typeface="+mn-ea"/>
            </a:endParaRPr>
          </a:p>
          <a:p>
            <a:pPr lvl="0"/>
            <a:endParaRPr lang="en-US" altLang="ja-JP" dirty="0">
              <a:solidFill>
                <a:prstClr val="white"/>
              </a:solidFill>
              <a:latin typeface="+mn-ea"/>
            </a:endParaRPr>
          </a:p>
          <a:p>
            <a:pPr lvl="0"/>
            <a:r>
              <a:rPr lang="ja-JP" altLang="en-US" dirty="0">
                <a:solidFill>
                  <a:prstClr val="white"/>
                </a:solidFill>
                <a:latin typeface="+mn-ea"/>
              </a:rPr>
              <a:t>リーダー</a:t>
            </a:r>
            <a:r>
              <a:rPr lang="ja-JP" altLang="en-US" dirty="0" smtClean="0">
                <a:solidFill>
                  <a:prstClr val="white"/>
                </a:solidFill>
                <a:latin typeface="+mn-ea"/>
              </a:rPr>
              <a:t>が</a:t>
            </a:r>
            <a:r>
              <a:rPr lang="ja-JP" altLang="en-US" dirty="0">
                <a:solidFill>
                  <a:prstClr val="white"/>
                </a:solidFill>
                <a:latin typeface="+mn-ea"/>
              </a:rPr>
              <a:t>当時の状態を把握するために、</a:t>
            </a:r>
            <a:endParaRPr lang="en-US" altLang="ja-JP" dirty="0">
              <a:solidFill>
                <a:prstClr val="white"/>
              </a:solidFill>
              <a:latin typeface="+mn-ea"/>
            </a:endParaRPr>
          </a:p>
          <a:p>
            <a:pPr lvl="0"/>
            <a:r>
              <a:rPr lang="ja-JP" altLang="en-US" dirty="0">
                <a:solidFill>
                  <a:prstClr val="white"/>
                </a:solidFill>
                <a:latin typeface="+mn-ea"/>
              </a:rPr>
              <a:t>進捗、及び問題点を聞く</a:t>
            </a:r>
            <a:endParaRPr lang="en-US" altLang="ja-JP" dirty="0">
              <a:solidFill>
                <a:prstClr val="white"/>
              </a:solidFill>
              <a:latin typeface="+mn-ea"/>
            </a:endParaRPr>
          </a:p>
          <a:p>
            <a:pPr lvl="0"/>
            <a:endParaRPr lang="en-US" altLang="ja-JP" dirty="0">
              <a:solidFill>
                <a:prstClr val="white"/>
              </a:solidFill>
              <a:latin typeface="+mn-ea"/>
            </a:endParaRPr>
          </a:p>
          <a:p>
            <a:pPr lvl="0"/>
            <a:r>
              <a:rPr lang="ja-JP" altLang="en-US" dirty="0">
                <a:solidFill>
                  <a:prstClr val="white"/>
                </a:solidFill>
                <a:latin typeface="+mn-ea"/>
              </a:rPr>
              <a:t>大きな影響を発生させるリスクが発見されたら、</a:t>
            </a:r>
            <a:endParaRPr lang="en-US" altLang="ja-JP" dirty="0">
              <a:solidFill>
                <a:prstClr val="white"/>
              </a:solidFill>
              <a:latin typeface="+mn-ea"/>
            </a:endParaRPr>
          </a:p>
          <a:p>
            <a:pPr lvl="0"/>
            <a:r>
              <a:rPr lang="ja-JP" altLang="en-US" dirty="0">
                <a:solidFill>
                  <a:prstClr val="white"/>
                </a:solidFill>
                <a:latin typeface="+mn-ea"/>
              </a:rPr>
              <a:t>開発を</a:t>
            </a:r>
            <a:r>
              <a:rPr lang="ja-JP" altLang="en-US" dirty="0" smtClean="0">
                <a:solidFill>
                  <a:prstClr val="white"/>
                </a:solidFill>
                <a:latin typeface="+mn-ea"/>
              </a:rPr>
              <a:t>一旦</a:t>
            </a:r>
            <a:r>
              <a:rPr lang="ja-JP" altLang="en-US" dirty="0">
                <a:solidFill>
                  <a:prstClr val="white"/>
                </a:solidFill>
                <a:latin typeface="+mn-ea"/>
              </a:rPr>
              <a:t>中断</a:t>
            </a:r>
            <a:r>
              <a:rPr lang="ja-JP" altLang="en-US" dirty="0" smtClean="0">
                <a:solidFill>
                  <a:prstClr val="white"/>
                </a:solidFill>
                <a:latin typeface="+mn-ea"/>
              </a:rPr>
              <a:t>して</a:t>
            </a:r>
            <a:r>
              <a:rPr lang="ja-JP" altLang="en-US" dirty="0">
                <a:solidFill>
                  <a:prstClr val="white"/>
                </a:solidFill>
                <a:latin typeface="+mn-ea"/>
              </a:rPr>
              <a:t>、全員一緒に検討する</a:t>
            </a:r>
            <a:endParaRPr lang="en-US" altLang="ja-JP" dirty="0">
              <a:solidFill>
                <a:prstClr val="white"/>
              </a:solidFill>
              <a:latin typeface="+mn-ea"/>
            </a:endParaRPr>
          </a:p>
          <a:p>
            <a:pPr lvl="0"/>
            <a:endParaRPr lang="en-US" altLang="ja-JP" dirty="0">
              <a:solidFill>
                <a:prstClr val="white"/>
              </a:solidFill>
              <a:latin typeface="+mn-ea"/>
            </a:endParaRPr>
          </a:p>
          <a:p>
            <a:pPr lvl="0"/>
            <a:r>
              <a:rPr lang="ja-JP" altLang="en-US" dirty="0">
                <a:solidFill>
                  <a:prstClr val="white"/>
                </a:solidFill>
                <a:latin typeface="+mn-ea"/>
              </a:rPr>
              <a:t>楽しい雰囲気を作るために、休憩して一緒に</a:t>
            </a:r>
            <a:endParaRPr lang="en-US" altLang="ja-JP" dirty="0">
              <a:solidFill>
                <a:prstClr val="white"/>
              </a:solidFill>
              <a:latin typeface="+mn-ea"/>
            </a:endParaRPr>
          </a:p>
          <a:p>
            <a:pPr lvl="0"/>
            <a:r>
              <a:rPr lang="ja-JP" altLang="en-US" dirty="0">
                <a:solidFill>
                  <a:prstClr val="white"/>
                </a:solidFill>
                <a:latin typeface="+mn-ea"/>
              </a:rPr>
              <a:t>おやつを食べる</a:t>
            </a:r>
            <a:endParaRPr lang="en-US" altLang="zh-CN" dirty="0">
              <a:solidFill>
                <a:prstClr val="white"/>
              </a:solidFill>
              <a:latin typeface="+mn-ea"/>
            </a:endParaRPr>
          </a:p>
        </p:txBody>
      </p:sp>
      <p:sp>
        <p:nvSpPr>
          <p:cNvPr id="3" name="正方形/長方形 2"/>
          <p:cNvSpPr/>
          <p:nvPr/>
        </p:nvSpPr>
        <p:spPr>
          <a:xfrm>
            <a:off x="729511" y="1458409"/>
            <a:ext cx="2744905" cy="3650295"/>
          </a:xfrm>
          <a:prstGeom prst="rect">
            <a:avLst/>
          </a:prstGeom>
          <a:solidFill>
            <a:schemeClr val="accent1">
              <a:alpha val="0"/>
            </a:schemeClr>
          </a:solidFill>
          <a:ln>
            <a:solidFill>
              <a:schemeClr val="accent1">
                <a:shade val="50000"/>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buFont typeface="+mj-lt"/>
              <a:buAutoNum type="arabicPeriod"/>
            </a:pPr>
            <a:r>
              <a:rPr lang="ja-JP" altLang="en-US" sz="2000" dirty="0">
                <a:solidFill>
                  <a:prstClr val="white"/>
                </a:solidFill>
                <a:latin typeface="+mn-ea"/>
              </a:rPr>
              <a:t>定期報告</a:t>
            </a:r>
            <a:endParaRPr lang="en-US" altLang="ja-JP" sz="2000" dirty="0">
              <a:solidFill>
                <a:prstClr val="white"/>
              </a:solidFill>
              <a:latin typeface="+mn-ea"/>
            </a:endParaRPr>
          </a:p>
          <a:p>
            <a:pPr marL="457200" lvl="0" indent="-457200">
              <a:buFont typeface="+mj-lt"/>
              <a:buAutoNum type="arabicPeriod"/>
            </a:pPr>
            <a:endParaRPr lang="en-US" altLang="ja-JP" sz="2000" dirty="0">
              <a:solidFill>
                <a:prstClr val="white"/>
              </a:solidFill>
              <a:latin typeface="+mn-ea"/>
            </a:endParaRPr>
          </a:p>
          <a:p>
            <a:pPr marL="457200" lvl="0" indent="-457200">
              <a:buFont typeface="+mj-lt"/>
              <a:buAutoNum type="arabicPeriod"/>
            </a:pPr>
            <a:endParaRPr lang="ja-JP" altLang="en-US" sz="2000" dirty="0">
              <a:solidFill>
                <a:prstClr val="white"/>
              </a:solidFill>
              <a:latin typeface="+mn-ea"/>
            </a:endParaRPr>
          </a:p>
          <a:p>
            <a:pPr marL="457200" lvl="0" indent="-457200">
              <a:buFont typeface="+mj-lt"/>
              <a:buAutoNum type="arabicPeriod"/>
            </a:pPr>
            <a:r>
              <a:rPr lang="ja-JP" altLang="en-US" sz="2000" dirty="0">
                <a:solidFill>
                  <a:prstClr val="white"/>
                </a:solidFill>
                <a:latin typeface="+mn-ea"/>
              </a:rPr>
              <a:t>非定期報告</a:t>
            </a:r>
            <a:endParaRPr lang="en-US" altLang="ja-JP" sz="2000" dirty="0">
              <a:solidFill>
                <a:prstClr val="white"/>
              </a:solidFill>
              <a:latin typeface="+mn-ea"/>
            </a:endParaRPr>
          </a:p>
          <a:p>
            <a:pPr marL="457200" lvl="0" indent="-457200">
              <a:buFont typeface="+mj-lt"/>
              <a:buAutoNum type="arabicPeriod"/>
            </a:pPr>
            <a:endParaRPr lang="en-US" altLang="ja-JP" sz="2000" dirty="0">
              <a:solidFill>
                <a:prstClr val="white"/>
              </a:solidFill>
              <a:latin typeface="+mn-ea"/>
            </a:endParaRPr>
          </a:p>
          <a:p>
            <a:pPr marL="457200" lvl="0" indent="-457200">
              <a:buFont typeface="+mj-lt"/>
              <a:buAutoNum type="arabicPeriod"/>
            </a:pPr>
            <a:endParaRPr lang="ja-JP" altLang="en-US" sz="2000" dirty="0">
              <a:solidFill>
                <a:prstClr val="white"/>
              </a:solidFill>
              <a:latin typeface="+mn-ea"/>
            </a:endParaRPr>
          </a:p>
          <a:p>
            <a:pPr marL="457200" lvl="0" indent="-457200">
              <a:buFont typeface="+mj-lt"/>
              <a:buAutoNum type="arabicPeriod"/>
            </a:pPr>
            <a:r>
              <a:rPr lang="ja-JP" altLang="en-US" sz="2000" dirty="0">
                <a:solidFill>
                  <a:prstClr val="white"/>
                </a:solidFill>
                <a:latin typeface="+mn-ea"/>
              </a:rPr>
              <a:t>問題検討会</a:t>
            </a:r>
            <a:endParaRPr lang="en-US" altLang="ja-JP" sz="2000" dirty="0">
              <a:solidFill>
                <a:prstClr val="white"/>
              </a:solidFill>
              <a:latin typeface="+mn-ea"/>
            </a:endParaRPr>
          </a:p>
          <a:p>
            <a:pPr marL="457200" lvl="0" indent="-457200">
              <a:buFont typeface="+mj-lt"/>
              <a:buAutoNum type="arabicPeriod"/>
            </a:pPr>
            <a:endParaRPr lang="en-US" altLang="ja-JP" sz="2000" dirty="0">
              <a:solidFill>
                <a:prstClr val="white"/>
              </a:solidFill>
              <a:latin typeface="+mn-ea"/>
            </a:endParaRPr>
          </a:p>
          <a:p>
            <a:pPr marL="457200" lvl="0" indent="-457200">
              <a:buFont typeface="+mj-lt"/>
              <a:buAutoNum type="arabicPeriod"/>
            </a:pPr>
            <a:endParaRPr lang="ja-JP" altLang="en-US" sz="2000" dirty="0">
              <a:solidFill>
                <a:prstClr val="white"/>
              </a:solidFill>
              <a:latin typeface="+mn-ea"/>
            </a:endParaRPr>
          </a:p>
          <a:p>
            <a:pPr marL="457200" lvl="0" indent="-457200">
              <a:buFont typeface="+mj-lt"/>
              <a:buAutoNum type="arabicPeriod"/>
            </a:pPr>
            <a:r>
              <a:rPr lang="ja-JP" altLang="en-US" sz="2000" dirty="0">
                <a:solidFill>
                  <a:prstClr val="white"/>
                </a:solidFill>
                <a:latin typeface="+mn-ea"/>
              </a:rPr>
              <a:t>アフタヌーンティー</a:t>
            </a:r>
          </a:p>
        </p:txBody>
      </p:sp>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29</a:t>
            </a:fld>
            <a:endParaRPr lang="en-US" dirty="0">
              <a:solidFill>
                <a:schemeClr val="tx1"/>
              </a:solidFill>
            </a:endParaRPr>
          </a:p>
        </p:txBody>
      </p:sp>
      <p:sp>
        <p:nvSpPr>
          <p:cNvPr id="43" name="テキスト ボックス 42"/>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開発</a:t>
            </a:r>
            <a:endParaRPr lang="en-US" sz="2400" b="1" dirty="0">
              <a:solidFill>
                <a:srgbClr val="965B43"/>
              </a:solidFill>
            </a:endParaRPr>
          </a:p>
        </p:txBody>
      </p:sp>
      <p:cxnSp>
        <p:nvCxnSpPr>
          <p:cNvPr id="44" name="直線コネクタ 43"/>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ドーナツ 44"/>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テキスト ボックス 45"/>
          <p:cNvSpPr txBox="1"/>
          <p:nvPr/>
        </p:nvSpPr>
        <p:spPr>
          <a:xfrm>
            <a:off x="255531" y="151765"/>
            <a:ext cx="3353803" cy="584775"/>
          </a:xfrm>
          <a:prstGeom prst="rect">
            <a:avLst/>
          </a:prstGeom>
          <a:noFill/>
        </p:spPr>
        <p:txBody>
          <a:bodyPr wrap="none" rtlCol="0">
            <a:spAutoFit/>
          </a:bodyPr>
          <a:lstStyle/>
          <a:p>
            <a:r>
              <a:rPr lang="en-US" altLang="ja-JP" sz="3200" dirty="0"/>
              <a:t>2</a:t>
            </a:r>
            <a:r>
              <a:rPr lang="en-US" altLang="ja-JP" sz="3200" dirty="0" smtClean="0"/>
              <a:t>.</a:t>
            </a:r>
            <a:r>
              <a:rPr lang="ja-JP" altLang="en-US" sz="3200" dirty="0" smtClean="0"/>
              <a:t>マネジメント制度</a:t>
            </a:r>
            <a:endParaRPr lang="en-US" sz="3200" dirty="0"/>
          </a:p>
        </p:txBody>
      </p:sp>
      <p:cxnSp>
        <p:nvCxnSpPr>
          <p:cNvPr id="16" name="直線コネクタ 15"/>
          <p:cNvCxnSpPr/>
          <p:nvPr/>
        </p:nvCxnSpPr>
        <p:spPr>
          <a:xfrm>
            <a:off x="721862" y="4261975"/>
            <a:ext cx="74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26777" y="3391816"/>
            <a:ext cx="74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707113" y="2388926"/>
            <a:ext cx="741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757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750"/>
                                        <p:tgtEl>
                                          <p:spTgt spid="46"/>
                                        </p:tgtEl>
                                      </p:cBhvr>
                                    </p:animEffect>
                                  </p:childTnLst>
                                </p:cTn>
                              </p:par>
                            </p:childTnLst>
                          </p:cTn>
                        </p:par>
                        <p:par>
                          <p:cTn id="8" fill="hold">
                            <p:stCondLst>
                              <p:cond delay="750"/>
                            </p:stCondLst>
                            <p:childTnLst>
                              <p:par>
                                <p:cTn id="9" presetID="37"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anim calcmode="lin" valueType="num">
                                      <p:cBhvr>
                                        <p:cTn id="12" dur="250" fill="hold"/>
                                        <p:tgtEl>
                                          <p:spTgt spid="4"/>
                                        </p:tgtEl>
                                        <p:attrNameLst>
                                          <p:attrName>ppt_x</p:attrName>
                                        </p:attrNameLst>
                                      </p:cBhvr>
                                      <p:tavLst>
                                        <p:tav tm="0">
                                          <p:val>
                                            <p:strVal val="#ppt_x"/>
                                          </p:val>
                                        </p:tav>
                                        <p:tav tm="100000">
                                          <p:val>
                                            <p:strVal val="#ppt_x"/>
                                          </p:val>
                                        </p:tav>
                                      </p:tavLst>
                                    </p:anim>
                                    <p:anim calcmode="lin" valueType="num">
                                      <p:cBhvr>
                                        <p:cTn id="13" dur="225" decel="100000" fill="hold"/>
                                        <p:tgtEl>
                                          <p:spTgt spid="4"/>
                                        </p:tgtEl>
                                        <p:attrNameLst>
                                          <p:attrName>ppt_y</p:attrName>
                                        </p:attrNameLst>
                                      </p:cBhvr>
                                      <p:tavLst>
                                        <p:tav tm="0">
                                          <p:val>
                                            <p:strVal val="#ppt_y+1"/>
                                          </p:val>
                                        </p:tav>
                                        <p:tav tm="100000">
                                          <p:val>
                                            <p:strVal val="#ppt_y-.03"/>
                                          </p:val>
                                        </p:tav>
                                      </p:tavLst>
                                    </p:anim>
                                    <p:anim calcmode="lin" valueType="num">
                                      <p:cBhvr>
                                        <p:cTn id="14" dur="25" accel="100000" fill="hold">
                                          <p:stCondLst>
                                            <p:cond delay="225"/>
                                          </p:stCondLst>
                                        </p:cTn>
                                        <p:tgtEl>
                                          <p:spTgt spid="4"/>
                                        </p:tgtEl>
                                        <p:attrNameLst>
                                          <p:attrName>ppt_y</p:attrName>
                                        </p:attrNameLst>
                                      </p:cBhvr>
                                      <p:tavLst>
                                        <p:tav tm="0">
                                          <p:val>
                                            <p:strVal val="#ppt_y-.03"/>
                                          </p:val>
                                        </p:tav>
                                        <p:tav tm="100000">
                                          <p:val>
                                            <p:strVal val="#ppt_y"/>
                                          </p:val>
                                        </p:tav>
                                      </p:tavLst>
                                    </p:anim>
                                  </p:childTnLst>
                                </p:cTn>
                              </p:par>
                            </p:childTnLst>
                          </p:cTn>
                        </p:par>
                        <p:par>
                          <p:cTn id="15" fill="hold">
                            <p:stCondLst>
                              <p:cond delay="1000"/>
                            </p:stCondLst>
                            <p:childTnLst>
                              <p:par>
                                <p:cTn id="16" presetID="37"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750"/>
                                        <p:tgtEl>
                                          <p:spTgt spid="28"/>
                                        </p:tgtEl>
                                      </p:cBhvr>
                                    </p:animEffect>
                                    <p:anim calcmode="lin" valueType="num">
                                      <p:cBhvr>
                                        <p:cTn id="19" dur="750" fill="hold"/>
                                        <p:tgtEl>
                                          <p:spTgt spid="28"/>
                                        </p:tgtEl>
                                        <p:attrNameLst>
                                          <p:attrName>ppt_x</p:attrName>
                                        </p:attrNameLst>
                                      </p:cBhvr>
                                      <p:tavLst>
                                        <p:tav tm="0">
                                          <p:val>
                                            <p:strVal val="#ppt_x"/>
                                          </p:val>
                                        </p:tav>
                                        <p:tav tm="100000">
                                          <p:val>
                                            <p:strVal val="#ppt_x"/>
                                          </p:val>
                                        </p:tav>
                                      </p:tavLst>
                                    </p:anim>
                                    <p:anim calcmode="lin" valueType="num">
                                      <p:cBhvr>
                                        <p:cTn id="20" dur="675" decel="100000" fill="hold"/>
                                        <p:tgtEl>
                                          <p:spTgt spid="28"/>
                                        </p:tgtEl>
                                        <p:attrNameLst>
                                          <p:attrName>ppt_y</p:attrName>
                                        </p:attrNameLst>
                                      </p:cBhvr>
                                      <p:tavLst>
                                        <p:tav tm="0">
                                          <p:val>
                                            <p:strVal val="#ppt_y+1"/>
                                          </p:val>
                                        </p:tav>
                                        <p:tav tm="100000">
                                          <p:val>
                                            <p:strVal val="#ppt_y-.03"/>
                                          </p:val>
                                        </p:tav>
                                      </p:tavLst>
                                    </p:anim>
                                    <p:anim calcmode="lin" valueType="num">
                                      <p:cBhvr>
                                        <p:cTn id="21"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childTnLst>
                          </p:cTn>
                        </p:par>
                        <p:par>
                          <p:cTn id="22" fill="hold">
                            <p:stCondLst>
                              <p:cond delay="1750"/>
                            </p:stCondLst>
                            <p:childTnLst>
                              <p:par>
                                <p:cTn id="23" presetID="22" presetClass="entr" presetSubtype="2"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250"/>
                                        <p:tgtEl>
                                          <p:spTgt spid="18"/>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250"/>
                                        <p:tgtEl>
                                          <p:spTgt spid="17"/>
                                        </p:tgtEl>
                                      </p:cBhvr>
                                    </p:animEffect>
                                  </p:childTnLst>
                                </p:cTn>
                              </p:par>
                            </p:childTnLst>
                          </p:cTn>
                        </p:par>
                        <p:par>
                          <p:cTn id="30" fill="hold">
                            <p:stCondLst>
                              <p:cond delay="2250"/>
                            </p:stCondLst>
                            <p:childTnLst>
                              <p:par>
                                <p:cTn id="31" presetID="22" presetClass="entr" presetSubtype="2"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right)">
                                      <p:cBhvr>
                                        <p:cTn id="33" dur="250"/>
                                        <p:tgtEl>
                                          <p:spTgt spid="16"/>
                                        </p:tgtEl>
                                      </p:cBhvr>
                                    </p:animEffect>
                                  </p:childTnLst>
                                </p:cTn>
                              </p:par>
                            </p:childTnLst>
                          </p:cTn>
                        </p:par>
                        <p:par>
                          <p:cTn id="34" fill="hold">
                            <p:stCondLst>
                              <p:cond delay="2500"/>
                            </p:stCondLst>
                            <p:childTnLst>
                              <p:par>
                                <p:cTn id="35" presetID="9" presetClass="entr" presetSubtype="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par>
                          <p:cTn id="38" fill="hold">
                            <p:stCondLst>
                              <p:cond delay="3000"/>
                            </p:stCondLst>
                            <p:childTnLst>
                              <p:par>
                                <p:cTn id="39" presetID="9"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46"/>
                                        </p:tgtEl>
                                      </p:cBhvr>
                                    </p:animEffect>
                                    <p:set>
                                      <p:cBhvr>
                                        <p:cTn id="46" dur="1" fill="hold">
                                          <p:stCondLst>
                                            <p:cond delay="499"/>
                                          </p:stCondLst>
                                        </p:cTn>
                                        <p:tgtEl>
                                          <p:spTgt spid="4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8"/>
                                        </p:tgtEl>
                                      </p:cBhvr>
                                    </p:animEffect>
                                    <p:set>
                                      <p:cBhvr>
                                        <p:cTn id="52" dur="1" fill="hold">
                                          <p:stCondLst>
                                            <p:cond delay="499"/>
                                          </p:stCondLst>
                                        </p:cTn>
                                        <p:tgtEl>
                                          <p:spTgt spid="2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
                                        </p:tgtEl>
                                      </p:cBhvr>
                                    </p:animEffect>
                                    <p:set>
                                      <p:cBhvr>
                                        <p:cTn id="64" dur="1" fill="hold">
                                          <p:stCondLst>
                                            <p:cond delay="499"/>
                                          </p:stCondLst>
                                        </p:cTn>
                                        <p:tgtEl>
                                          <p:spTgt spid="3"/>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19" grpId="0" animBg="1"/>
      <p:bldP spid="19" grpId="1" animBg="1"/>
      <p:bldP spid="3" grpId="0" animBg="1"/>
      <p:bldP spid="3" grpId="1" animBg="1"/>
      <p:bldP spid="46" grpId="0"/>
      <p:bldP spid="4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9144000"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1270">
            <a:off x="5710938" y="1927839"/>
            <a:ext cx="4048253" cy="4048253"/>
          </a:xfrm>
          <a:prstGeom prst="rect">
            <a:avLst/>
          </a:prstGeom>
          <a:effectLst>
            <a:outerShdw blurRad="50800" dist="38100" dir="4800000" algn="tl" rotWithShape="0">
              <a:prstClr val="black">
                <a:alpha val="40000"/>
              </a:prstClr>
            </a:outerShdw>
          </a:effectLst>
        </p:spPr>
      </p:pic>
      <p:sp>
        <p:nvSpPr>
          <p:cNvPr id="5" name="スライド番号プレースホルダー 4"/>
          <p:cNvSpPr>
            <a:spLocks noGrp="1"/>
          </p:cNvSpPr>
          <p:nvPr>
            <p:ph type="sldNum" sz="quarter" idx="12"/>
          </p:nvPr>
        </p:nvSpPr>
        <p:spPr/>
        <p:txBody>
          <a:bodyPr/>
          <a:lstStyle/>
          <a:p>
            <a:fld id="{77BC51BC-B4E1-4696-A5AC-69017610EC25}" type="slidenum">
              <a:rPr lang="en-US" sz="1600" smtClean="0">
                <a:solidFill>
                  <a:schemeClr val="tx1"/>
                </a:solidFill>
              </a:rPr>
              <a:t>3</a:t>
            </a:fld>
            <a:endParaRPr lang="en-US" sz="1600" dirty="0">
              <a:solidFill>
                <a:schemeClr val="tx1"/>
              </a:solidFill>
            </a:endParaRPr>
          </a:p>
        </p:txBody>
      </p:sp>
      <p:cxnSp>
        <p:nvCxnSpPr>
          <p:cNvPr id="29" name="直線コネクタ 28"/>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28252" y="5553735"/>
            <a:ext cx="800219" cy="461665"/>
          </a:xfrm>
          <a:prstGeom prst="rect">
            <a:avLst/>
          </a:prstGeom>
          <a:noFill/>
        </p:spPr>
        <p:txBody>
          <a:bodyPr wrap="none" rtlCol="0">
            <a:spAutoFit/>
          </a:bodyPr>
          <a:lstStyle/>
          <a:p>
            <a:r>
              <a:rPr lang="ja-JP" altLang="en-US" sz="2400" b="1" dirty="0">
                <a:solidFill>
                  <a:srgbClr val="965B43"/>
                </a:solidFill>
              </a:rPr>
              <a:t>分析</a:t>
            </a:r>
            <a:endParaRPr lang="en-US" sz="2400" b="1" dirty="0">
              <a:solidFill>
                <a:srgbClr val="965B43"/>
              </a:solidFill>
            </a:endParaRPr>
          </a:p>
        </p:txBody>
      </p:sp>
      <p:sp>
        <p:nvSpPr>
          <p:cNvPr id="32" name="テキスト ボックス 31"/>
          <p:cNvSpPr txBox="1"/>
          <p:nvPr/>
        </p:nvSpPr>
        <p:spPr>
          <a:xfrm>
            <a:off x="487672" y="4148740"/>
            <a:ext cx="4458272" cy="1015663"/>
          </a:xfrm>
          <a:prstGeom prst="rect">
            <a:avLst/>
          </a:prstGeom>
          <a:noFill/>
        </p:spPr>
        <p:txBody>
          <a:bodyPr wrap="none" rtlCol="0">
            <a:spAutoFit/>
          </a:bodyPr>
          <a:lstStyle/>
          <a:p>
            <a:pPr marL="285750" indent="-285750">
              <a:buFont typeface="Arial" panose="020B0604020202020204" pitchFamily="34" charset="0"/>
              <a:buChar char="•"/>
            </a:pPr>
            <a:r>
              <a:rPr lang="ja-JP" altLang="en-US" sz="2000" dirty="0">
                <a:latin typeface="+mn-ea"/>
              </a:rPr>
              <a:t>手が届かないところを</a:t>
            </a:r>
            <a:r>
              <a:rPr lang="ja-JP" altLang="en-US" sz="2000" dirty="0" smtClean="0">
                <a:latin typeface="+mn-ea"/>
              </a:rPr>
              <a:t>指したい</a:t>
            </a:r>
            <a:endParaRPr lang="en-US" altLang="ja-JP" sz="2000" dirty="0" smtClean="0">
              <a:latin typeface="+mn-ea"/>
            </a:endParaRPr>
          </a:p>
          <a:p>
            <a:pPr marL="285750" indent="-285750">
              <a:buFont typeface="Arial" panose="020B0604020202020204" pitchFamily="34" charset="0"/>
              <a:buChar char="•"/>
            </a:pPr>
            <a:r>
              <a:rPr lang="ja-JP" altLang="en-US" sz="2000" dirty="0" smtClean="0">
                <a:latin typeface="+mn-ea"/>
              </a:rPr>
              <a:t>緊張</a:t>
            </a:r>
            <a:r>
              <a:rPr lang="ja-JP" altLang="en-US" sz="2000" dirty="0">
                <a:latin typeface="+mn-ea"/>
              </a:rPr>
              <a:t>しすぎて、手が震えて</a:t>
            </a:r>
            <a:r>
              <a:rPr lang="ja-JP" altLang="en-US" sz="2000" dirty="0" smtClean="0">
                <a:latin typeface="+mn-ea"/>
              </a:rPr>
              <a:t>止まらない</a:t>
            </a:r>
            <a:endParaRPr lang="ja-JP" altLang="en-US" sz="2000" dirty="0">
              <a:latin typeface="+mn-ea"/>
            </a:endParaRPr>
          </a:p>
          <a:p>
            <a:pPr marL="285750" indent="-285750">
              <a:buFont typeface="Arial" panose="020B0604020202020204" pitchFamily="34" charset="0"/>
              <a:buChar char="•"/>
            </a:pPr>
            <a:r>
              <a:rPr lang="ja-JP" altLang="en-US" sz="2000" dirty="0">
                <a:latin typeface="+mn-ea"/>
              </a:rPr>
              <a:t>PPT操作アプリが急に</a:t>
            </a:r>
            <a:r>
              <a:rPr lang="ja-JP" altLang="en-US" sz="2000" dirty="0" smtClean="0">
                <a:latin typeface="+mn-ea"/>
              </a:rPr>
              <a:t>繋がらない</a:t>
            </a:r>
            <a:endParaRPr lang="en-US" altLang="en-US" sz="2000" dirty="0">
              <a:latin typeface="+mn-ea"/>
            </a:endParaRPr>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7173" y="4311015"/>
            <a:ext cx="733535" cy="611280"/>
          </a:xfrm>
          <a:prstGeom prst="rect">
            <a:avLst/>
          </a:prstGeom>
          <a:effectLst>
            <a:outerShdw blurRad="50800" dist="38100" dir="3600000" algn="tl" rotWithShape="0">
              <a:prstClr val="black">
                <a:alpha val="40000"/>
              </a:prstClr>
            </a:outerShdw>
          </a:effectLst>
        </p:spPr>
      </p:pic>
      <p:pic>
        <p:nvPicPr>
          <p:cNvPr id="3" name="図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393" y="3268846"/>
            <a:ext cx="2200726" cy="1129705"/>
          </a:xfrm>
          <a:prstGeom prst="rect">
            <a:avLst/>
          </a:prstGeom>
          <a:effectLst>
            <a:outerShdw blurRad="50800" dist="38100" dir="3600000" algn="tl" rotWithShape="0">
              <a:prstClr val="black">
                <a:alpha val="40000"/>
              </a:prstClr>
            </a:outerShdw>
          </a:effectLst>
        </p:spPr>
      </p:pic>
      <p:pic>
        <p:nvPicPr>
          <p:cNvPr id="33" name="図 32"/>
          <p:cNvPicPr>
            <a:picLocks noChangeAspect="1"/>
          </p:cNvPicPr>
          <p:nvPr/>
        </p:nvPicPr>
        <p:blipFill rotWithShape="1">
          <a:blip r:embed="rId6" cstate="print">
            <a:extLst>
              <a:ext uri="{28A0092B-C50C-407E-A947-70E740481C1C}">
                <a14:useLocalDpi xmlns:a14="http://schemas.microsoft.com/office/drawing/2010/main" val="0"/>
              </a:ext>
            </a:extLst>
          </a:blip>
          <a:srcRect l="17005" t="6414" r="14641" b="6160"/>
          <a:stretch/>
        </p:blipFill>
        <p:spPr>
          <a:xfrm rot="895654">
            <a:off x="6439999" y="4987557"/>
            <a:ext cx="1180450" cy="1132358"/>
          </a:xfrm>
          <a:prstGeom prst="rect">
            <a:avLst/>
          </a:prstGeom>
          <a:effectLst>
            <a:outerShdw blurRad="50800" dist="38100" dir="3600000" algn="tl" rotWithShape="0">
              <a:prstClr val="black">
                <a:alpha val="40000"/>
              </a:prstClr>
            </a:outerShdw>
          </a:effectLst>
        </p:spPr>
      </p:pic>
      <p:pic>
        <p:nvPicPr>
          <p:cNvPr id="6" name="図 5"/>
          <p:cNvPicPr>
            <a:picLocks noChangeAspect="1"/>
          </p:cNvPicPr>
          <p:nvPr/>
        </p:nvPicPr>
        <p:blipFill>
          <a:blip r:embed="rId7"/>
          <a:stretch>
            <a:fillRect/>
          </a:stretch>
        </p:blipFill>
        <p:spPr>
          <a:xfrm>
            <a:off x="7906173" y="2781933"/>
            <a:ext cx="679974" cy="557183"/>
          </a:xfrm>
          <a:prstGeom prst="rect">
            <a:avLst/>
          </a:prstGeom>
          <a:effectLst>
            <a:outerShdw blurRad="50800" dist="38100" dir="3600000" algn="tl" rotWithShape="0">
              <a:prstClr val="black">
                <a:alpha val="40000"/>
              </a:prstClr>
            </a:outerShdw>
          </a:effectLst>
        </p:spPr>
      </p:pic>
      <p:sp>
        <p:nvSpPr>
          <p:cNvPr id="37" name="ドーナツ 36"/>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テキスト ボックス 33"/>
          <p:cNvSpPr txBox="1"/>
          <p:nvPr/>
        </p:nvSpPr>
        <p:spPr>
          <a:xfrm>
            <a:off x="255531" y="151765"/>
            <a:ext cx="1317990" cy="584775"/>
          </a:xfrm>
          <a:prstGeom prst="rect">
            <a:avLst/>
          </a:prstGeom>
          <a:noFill/>
        </p:spPr>
        <p:txBody>
          <a:bodyPr wrap="none" rtlCol="0">
            <a:spAutoFit/>
          </a:bodyPr>
          <a:lstStyle/>
          <a:p>
            <a:r>
              <a:rPr lang="en-US" altLang="ja-JP" sz="3200" dirty="0" smtClean="0"/>
              <a:t>1.</a:t>
            </a:r>
            <a:r>
              <a:rPr lang="ja-JP" altLang="en-US" sz="3200" dirty="0" smtClean="0"/>
              <a:t>背景</a:t>
            </a:r>
            <a:endParaRPr lang="en-US" sz="3200" dirty="0"/>
          </a:p>
        </p:txBody>
      </p:sp>
      <p:grpSp>
        <p:nvGrpSpPr>
          <p:cNvPr id="11" name="グループ化 10"/>
          <p:cNvGrpSpPr/>
          <p:nvPr/>
        </p:nvGrpSpPr>
        <p:grpSpPr>
          <a:xfrm>
            <a:off x="151950" y="824902"/>
            <a:ext cx="4315878" cy="3087342"/>
            <a:chOff x="151950" y="824902"/>
            <a:chExt cx="4315878" cy="3087342"/>
          </a:xfrm>
        </p:grpSpPr>
        <p:pic>
          <p:nvPicPr>
            <p:cNvPr id="1026" name="Picture 2" descr="http://www.lightningmedia.co.uk/wp-content/uploads/2010/08/120-inch-electric-projector-screen_0.jpg"/>
            <p:cNvPicPr>
              <a:picLocks noChangeAspect="1" noChangeArrowheads="1"/>
            </p:cNvPicPr>
            <p:nvPr/>
          </p:nvPicPr>
          <p:blipFill rotWithShape="1">
            <a:blip r:embed="rId8">
              <a:extLst>
                <a:ext uri="{28A0092B-C50C-407E-A947-70E740481C1C}">
                  <a14:useLocalDpi xmlns:a14="http://schemas.microsoft.com/office/drawing/2010/main" val="0"/>
                </a:ext>
              </a:extLst>
            </a:blip>
            <a:srcRect b="10684"/>
            <a:stretch/>
          </p:blipFill>
          <p:spPr bwMode="auto">
            <a:xfrm>
              <a:off x="151950" y="824902"/>
              <a:ext cx="4315878" cy="3087342"/>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p:cNvSpPr/>
            <p:nvPr/>
          </p:nvSpPr>
          <p:spPr>
            <a:xfrm>
              <a:off x="380408" y="1098974"/>
              <a:ext cx="3839189" cy="27000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7672" y="2390739"/>
            <a:ext cx="1091069" cy="915401"/>
          </a:xfrm>
          <a:prstGeom prst="rect">
            <a:avLst/>
          </a:prstGeom>
        </p:spPr>
      </p:pic>
      <p:sp>
        <p:nvSpPr>
          <p:cNvPr id="7" name="正方形/長方形 6"/>
          <p:cNvSpPr/>
          <p:nvPr/>
        </p:nvSpPr>
        <p:spPr>
          <a:xfrm>
            <a:off x="2539601" y="1534574"/>
            <a:ext cx="1129574" cy="757213"/>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p:cNvSpPr txBox="1"/>
          <p:nvPr/>
        </p:nvSpPr>
        <p:spPr>
          <a:xfrm>
            <a:off x="1946204" y="3410066"/>
            <a:ext cx="646331" cy="369332"/>
          </a:xfrm>
          <a:prstGeom prst="rect">
            <a:avLst/>
          </a:prstGeom>
          <a:noFill/>
        </p:spPr>
        <p:txBody>
          <a:bodyPr wrap="none" rtlCol="0">
            <a:spAutoFit/>
          </a:bodyPr>
          <a:lstStyle/>
          <a:p>
            <a:r>
              <a:rPr lang="ja-JP" altLang="en-US" dirty="0" smtClean="0">
                <a:latin typeface="DotumChe" panose="020B0609000101010101" pitchFamily="49" charset="-127"/>
                <a:ea typeface="DotumChe" panose="020B0609000101010101" pitchFamily="49" charset="-127"/>
              </a:rPr>
              <a:t>距離</a:t>
            </a:r>
            <a:endParaRPr lang="en-US" dirty="0">
              <a:latin typeface="DotumChe" panose="020B0609000101010101" pitchFamily="49" charset="-127"/>
              <a:ea typeface="DotumChe" panose="020B0609000101010101" pitchFamily="49" charset="-127"/>
            </a:endParaRPr>
          </a:p>
        </p:txBody>
      </p:sp>
      <p:grpSp>
        <p:nvGrpSpPr>
          <p:cNvPr id="12" name="グループ化 11"/>
          <p:cNvGrpSpPr/>
          <p:nvPr/>
        </p:nvGrpSpPr>
        <p:grpSpPr>
          <a:xfrm>
            <a:off x="2354022" y="1820353"/>
            <a:ext cx="958872" cy="673752"/>
            <a:chOff x="1057658" y="1554135"/>
            <a:chExt cx="958872" cy="673752"/>
          </a:xfrm>
        </p:grpSpPr>
        <p:pic>
          <p:nvPicPr>
            <p:cNvPr id="20" name="図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0058" y="1554135"/>
              <a:ext cx="654072" cy="474170"/>
            </a:xfrm>
            <a:prstGeom prst="rect">
              <a:avLst/>
            </a:prstGeom>
          </p:spPr>
        </p:pic>
        <p:pic>
          <p:nvPicPr>
            <p:cNvPr id="23" name="図 22"/>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62458" y="1706535"/>
              <a:ext cx="654072" cy="474170"/>
            </a:xfrm>
            <a:prstGeom prst="rect">
              <a:avLst/>
            </a:prstGeom>
          </p:spPr>
        </p:pic>
        <p:pic>
          <p:nvPicPr>
            <p:cNvPr id="24" name="図 23"/>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7658" y="1753717"/>
              <a:ext cx="654072" cy="474170"/>
            </a:xfrm>
            <a:prstGeom prst="rect">
              <a:avLst/>
            </a:prstGeom>
          </p:spPr>
        </p:pic>
      </p:grpSp>
      <p:sp>
        <p:nvSpPr>
          <p:cNvPr id="26" name="テキスト ボックス 25"/>
          <p:cNvSpPr txBox="1"/>
          <p:nvPr/>
        </p:nvSpPr>
        <p:spPr>
          <a:xfrm>
            <a:off x="1684608" y="3444853"/>
            <a:ext cx="1338828" cy="369332"/>
          </a:xfrm>
          <a:prstGeom prst="rect">
            <a:avLst/>
          </a:prstGeom>
          <a:noFill/>
        </p:spPr>
        <p:txBody>
          <a:bodyPr wrap="none" rtlCol="0">
            <a:spAutoFit/>
          </a:bodyPr>
          <a:lstStyle/>
          <a:p>
            <a:r>
              <a:rPr lang="ja-JP" altLang="en-US" dirty="0">
                <a:latin typeface="DotumChe" panose="020B0609000101010101" pitchFamily="49" charset="-127"/>
                <a:ea typeface="DotumChe" panose="020B0609000101010101" pitchFamily="49" charset="-127"/>
              </a:rPr>
              <a:t>手</a:t>
            </a:r>
            <a:r>
              <a:rPr lang="ja-JP" altLang="en-US" dirty="0" smtClean="0">
                <a:latin typeface="DotumChe" panose="020B0609000101010101" pitchFamily="49" charset="-127"/>
                <a:ea typeface="DotumChe" panose="020B0609000101010101" pitchFamily="49" charset="-127"/>
              </a:rPr>
              <a:t>が</a:t>
            </a:r>
            <a:r>
              <a:rPr lang="ja-JP" altLang="en-US" dirty="0">
                <a:latin typeface="DotumChe" panose="020B0609000101010101" pitchFamily="49" charset="-127"/>
                <a:ea typeface="DotumChe" panose="020B0609000101010101" pitchFamily="49" charset="-127"/>
              </a:rPr>
              <a:t>震</a:t>
            </a:r>
            <a:r>
              <a:rPr lang="ja-JP" altLang="en-US" dirty="0" smtClean="0">
                <a:latin typeface="DotumChe" panose="020B0609000101010101" pitchFamily="49" charset="-127"/>
                <a:ea typeface="DotumChe" panose="020B0609000101010101" pitchFamily="49" charset="-127"/>
              </a:rPr>
              <a:t>える</a:t>
            </a:r>
            <a:endParaRPr lang="en-US" dirty="0">
              <a:latin typeface="DotumChe" panose="020B0609000101010101" pitchFamily="49" charset="-127"/>
              <a:ea typeface="DotumChe" panose="020B0609000101010101" pitchFamily="49" charset="-127"/>
            </a:endParaRPr>
          </a:p>
        </p:txBody>
      </p:sp>
      <p:pic>
        <p:nvPicPr>
          <p:cNvPr id="13" name="図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04122">
            <a:off x="1046723" y="1563331"/>
            <a:ext cx="1216436" cy="1048006"/>
          </a:xfrm>
          <a:prstGeom prst="rect">
            <a:avLst/>
          </a:prstGeom>
        </p:spPr>
      </p:pic>
      <p:sp>
        <p:nvSpPr>
          <p:cNvPr id="27" name="テキスト ボックス 26"/>
          <p:cNvSpPr txBox="1"/>
          <p:nvPr/>
        </p:nvSpPr>
        <p:spPr>
          <a:xfrm>
            <a:off x="1712537" y="3417672"/>
            <a:ext cx="1338828" cy="369332"/>
          </a:xfrm>
          <a:prstGeom prst="rect">
            <a:avLst/>
          </a:prstGeom>
          <a:noFill/>
        </p:spPr>
        <p:txBody>
          <a:bodyPr wrap="none" rtlCol="0">
            <a:spAutoFit/>
          </a:bodyPr>
          <a:lstStyle/>
          <a:p>
            <a:r>
              <a:rPr lang="ja-JP" altLang="en-US" dirty="0">
                <a:latin typeface="DotumChe" panose="020B0609000101010101" pitchFamily="49" charset="-127"/>
                <a:ea typeface="DotumChe" panose="020B0609000101010101" pitchFamily="49" charset="-127"/>
              </a:rPr>
              <a:t>繋</a:t>
            </a:r>
            <a:r>
              <a:rPr lang="ja-JP" altLang="en-US" dirty="0" smtClean="0">
                <a:latin typeface="DotumChe" panose="020B0609000101010101" pitchFamily="49" charset="-127"/>
                <a:ea typeface="DotumChe" panose="020B0609000101010101" pitchFamily="49" charset="-127"/>
              </a:rPr>
              <a:t>がらない</a:t>
            </a:r>
            <a:endParaRPr lang="en-US" dirty="0">
              <a:latin typeface="DotumChe" panose="020B0609000101010101" pitchFamily="49" charset="-127"/>
              <a:ea typeface="DotumChe" panose="020B0609000101010101" pitchFamily="49" charset="-127"/>
            </a:endParaRPr>
          </a:p>
        </p:txBody>
      </p:sp>
    </p:spTree>
    <p:extLst>
      <p:ext uri="{BB962C8B-B14F-4D97-AF65-F5344CB8AC3E}">
        <p14:creationId xmlns:p14="http://schemas.microsoft.com/office/powerpoint/2010/main" val="145648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750"/>
                                        <p:tgtEl>
                                          <p:spTgt spid="6"/>
                                        </p:tgtEl>
                                      </p:cBhvr>
                                    </p:animEffect>
                                    <p:anim calcmode="lin" valueType="num">
                                      <p:cBhvr>
                                        <p:cTn id="15" dur="750" fill="hold"/>
                                        <p:tgtEl>
                                          <p:spTgt spid="6"/>
                                        </p:tgtEl>
                                        <p:attrNameLst>
                                          <p:attrName>ppt_x</p:attrName>
                                        </p:attrNameLst>
                                      </p:cBhvr>
                                      <p:tavLst>
                                        <p:tav tm="0">
                                          <p:val>
                                            <p:strVal val="#ppt_x"/>
                                          </p:val>
                                        </p:tav>
                                        <p:tav tm="100000">
                                          <p:val>
                                            <p:strVal val="#ppt_x"/>
                                          </p:val>
                                        </p:tav>
                                      </p:tavLst>
                                    </p:anim>
                                    <p:anim calcmode="lin" valueType="num">
                                      <p:cBhvr>
                                        <p:cTn id="16" dur="750" fill="hold"/>
                                        <p:tgtEl>
                                          <p:spTgt spid="6"/>
                                        </p:tgtEl>
                                        <p:attrNameLst>
                                          <p:attrName>ppt_y</p:attrName>
                                        </p:attrNameLst>
                                      </p:cBhvr>
                                      <p:tavLst>
                                        <p:tav tm="0">
                                          <p:val>
                                            <p:strVal val="#ppt_y-.1"/>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1250"/>
                            </p:stCondLst>
                            <p:childTnLst>
                              <p:par>
                                <p:cTn id="21" presetID="47"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50"/>
                                        <p:tgtEl>
                                          <p:spTgt spid="3"/>
                                        </p:tgtEl>
                                      </p:cBhvr>
                                    </p:animEffect>
                                    <p:anim calcmode="lin" valueType="num">
                                      <p:cBhvr>
                                        <p:cTn id="24" dur="250" fill="hold"/>
                                        <p:tgtEl>
                                          <p:spTgt spid="3"/>
                                        </p:tgtEl>
                                        <p:attrNameLst>
                                          <p:attrName>ppt_x</p:attrName>
                                        </p:attrNameLst>
                                      </p:cBhvr>
                                      <p:tavLst>
                                        <p:tav tm="0">
                                          <p:val>
                                            <p:strVal val="#ppt_x"/>
                                          </p:val>
                                        </p:tav>
                                        <p:tav tm="100000">
                                          <p:val>
                                            <p:strVal val="#ppt_x"/>
                                          </p:val>
                                        </p:tav>
                                      </p:tavLst>
                                    </p:anim>
                                    <p:anim calcmode="lin" valueType="num">
                                      <p:cBhvr>
                                        <p:cTn id="25" dur="250" fill="hold"/>
                                        <p:tgtEl>
                                          <p:spTgt spid="3"/>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anim calcmode="lin" valueType="num">
                                      <p:cBhvr>
                                        <p:cTn id="29" dur="750" fill="hold"/>
                                        <p:tgtEl>
                                          <p:spTgt spid="9"/>
                                        </p:tgtEl>
                                        <p:attrNameLst>
                                          <p:attrName>ppt_x</p:attrName>
                                        </p:attrNameLst>
                                      </p:cBhvr>
                                      <p:tavLst>
                                        <p:tav tm="0">
                                          <p:val>
                                            <p:strVal val="#ppt_x"/>
                                          </p:val>
                                        </p:tav>
                                        <p:tav tm="100000">
                                          <p:val>
                                            <p:strVal val="#ppt_x"/>
                                          </p:val>
                                        </p:tav>
                                      </p:tavLst>
                                    </p:anim>
                                    <p:anim calcmode="lin" valueType="num">
                                      <p:cBhvr>
                                        <p:cTn id="30" dur="750" fill="hold"/>
                                        <p:tgtEl>
                                          <p:spTgt spid="9"/>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anim calcmode="lin" valueType="num">
                                      <p:cBhvr>
                                        <p:cTn id="34" dur="500" fill="hold"/>
                                        <p:tgtEl>
                                          <p:spTgt spid="33"/>
                                        </p:tgtEl>
                                        <p:attrNameLst>
                                          <p:attrName>ppt_x</p:attrName>
                                        </p:attrNameLst>
                                      </p:cBhvr>
                                      <p:tavLst>
                                        <p:tav tm="0">
                                          <p:val>
                                            <p:strVal val="#ppt_x"/>
                                          </p:val>
                                        </p:tav>
                                        <p:tav tm="100000">
                                          <p:val>
                                            <p:strVal val="#ppt_x"/>
                                          </p:val>
                                        </p:tav>
                                      </p:tavLst>
                                    </p:anim>
                                    <p:anim calcmode="lin" valueType="num">
                                      <p:cBhvr>
                                        <p:cTn id="35" dur="500" fill="hold"/>
                                        <p:tgtEl>
                                          <p:spTgt spid="33"/>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7"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anim calcmode="lin" valueType="num">
                                      <p:cBhvr>
                                        <p:cTn id="40" dur="500" fill="hold"/>
                                        <p:tgtEl>
                                          <p:spTgt spid="2"/>
                                        </p:tgtEl>
                                        <p:attrNameLst>
                                          <p:attrName>ppt_x</p:attrName>
                                        </p:attrNameLst>
                                      </p:cBhvr>
                                      <p:tavLst>
                                        <p:tav tm="0">
                                          <p:val>
                                            <p:strVal val="#ppt_x"/>
                                          </p:val>
                                        </p:tav>
                                        <p:tav tm="100000">
                                          <p:val>
                                            <p:strVal val="#ppt_x"/>
                                          </p:val>
                                        </p:tav>
                                      </p:tavLst>
                                    </p:anim>
                                    <p:anim calcmode="lin" valueType="num">
                                      <p:cBhvr>
                                        <p:cTn id="41" dur="500" fill="hold"/>
                                        <p:tgtEl>
                                          <p:spTgt spid="2"/>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1500"/>
                                        <p:tgtEl>
                                          <p:spTgt spid="8"/>
                                        </p:tgtEl>
                                      </p:cBhvr>
                                    </p:animEffect>
                                  </p:childTnLst>
                                </p:cTn>
                              </p:par>
                            </p:childTnLst>
                          </p:cTn>
                        </p:par>
                        <p:par>
                          <p:cTn id="52" fill="hold">
                            <p:stCondLst>
                              <p:cond delay="4000"/>
                            </p:stCondLst>
                            <p:childTnLst>
                              <p:par>
                                <p:cTn id="53" presetID="38" presetClass="path" presetSubtype="0" accel="50000" decel="50000" fill="hold" nodeType="afterEffect">
                                  <p:stCondLst>
                                    <p:cond delay="4000"/>
                                  </p:stCondLst>
                                  <p:childTnLst>
                                    <p:animMotion origin="layout" path="M 1.11111E-6 -3.33333E-6 L 0.00955 0.02361 L 0.01858 -3.33333E-6 L 0.0283 0.02361 L 0.03819 -3.33333E-6 L 0.04722 0.02361 L 0.05677 -3.33333E-6 L 0.06614 0.02361 L 0.07587 -3.33333E-6 L 0.08559 0.02361 L 0.09462 -3.33333E-6 L 0.10434 0.02361 L 0.11354 -3.33333E-6 L 0.12326 0.02361 L 0.13299 -3.33333E-6 L 0.14201 0.02361 L 0.15208 -3.33333E-6 " pathEditMode="relative" rAng="0" ptsTypes="AAAAAAAAAAAAAAAAA">
                                      <p:cBhvr>
                                        <p:cTn id="54" dur="6000" fill="hold"/>
                                        <p:tgtEl>
                                          <p:spTgt spid="10"/>
                                        </p:tgtEl>
                                        <p:attrNameLst>
                                          <p:attrName>ppt_x</p:attrName>
                                          <p:attrName>ppt_y</p:attrName>
                                        </p:attrNameLst>
                                      </p:cBhvr>
                                      <p:rCtr x="7604" y="1181"/>
                                    </p:animMotion>
                                  </p:childTnLst>
                                </p:cTn>
                              </p:par>
                            </p:childTnLst>
                          </p:cTn>
                        </p:par>
                        <p:par>
                          <p:cTn id="55" fill="hold">
                            <p:stCondLst>
                              <p:cond delay="14000"/>
                            </p:stCondLst>
                            <p:childTnLst>
                              <p:par>
                                <p:cTn id="56" presetID="10" presetClass="exit" presetSubtype="0" fill="hold" grpId="1" nodeType="afterEffect">
                                  <p:stCondLst>
                                    <p:cond delay="1500"/>
                                  </p:stCondLst>
                                  <p:childTnLst>
                                    <p:animEffect transition="out" filter="fade">
                                      <p:cBhvr>
                                        <p:cTn id="57" dur="500"/>
                                        <p:tgtEl>
                                          <p:spTgt spid="7"/>
                                        </p:tgtEl>
                                      </p:cBhvr>
                                    </p:animEffect>
                                    <p:set>
                                      <p:cBhvr>
                                        <p:cTn id="58" dur="1" fill="hold">
                                          <p:stCondLst>
                                            <p:cond delay="499"/>
                                          </p:stCondLst>
                                        </p:cTn>
                                        <p:tgtEl>
                                          <p:spTgt spid="7"/>
                                        </p:tgtEl>
                                        <p:attrNameLst>
                                          <p:attrName>style.visibility</p:attrName>
                                        </p:attrNameLst>
                                      </p:cBhvr>
                                      <p:to>
                                        <p:strVal val="hidden"/>
                                      </p:to>
                                    </p:set>
                                  </p:childTnLst>
                                </p:cTn>
                              </p:par>
                              <p:par>
                                <p:cTn id="59" presetID="10" presetClass="exit" presetSubtype="0" fill="hold" grpId="1" nodeType="withEffect">
                                  <p:stCondLst>
                                    <p:cond delay="1500"/>
                                  </p:stCondLst>
                                  <p:childTnLst>
                                    <p:animEffect transition="out" filter="fade">
                                      <p:cBhvr>
                                        <p:cTn id="60" dur="1750"/>
                                        <p:tgtEl>
                                          <p:spTgt spid="8"/>
                                        </p:tgtEl>
                                      </p:cBhvr>
                                    </p:animEffect>
                                    <p:set>
                                      <p:cBhvr>
                                        <p:cTn id="61" dur="1" fill="hold">
                                          <p:stCondLst>
                                            <p:cond delay="1749"/>
                                          </p:stCondLst>
                                        </p:cTn>
                                        <p:tgtEl>
                                          <p:spTgt spid="8"/>
                                        </p:tgtEl>
                                        <p:attrNameLst>
                                          <p:attrName>style.visibility</p:attrName>
                                        </p:attrNameLst>
                                      </p:cBhvr>
                                      <p:to>
                                        <p:strVal val="hidden"/>
                                      </p:to>
                                    </p:set>
                                  </p:childTnLst>
                                </p:cTn>
                              </p:par>
                              <p:par>
                                <p:cTn id="62" presetID="10" presetClass="exit" presetSubtype="0" fill="hold" nodeType="withEffect">
                                  <p:stCondLst>
                                    <p:cond delay="1500"/>
                                  </p:stCondLst>
                                  <p:childTnLst>
                                    <p:animEffect transition="out" filter="fade">
                                      <p:cBhvr>
                                        <p:cTn id="63" dur="750"/>
                                        <p:tgtEl>
                                          <p:spTgt spid="10"/>
                                        </p:tgtEl>
                                      </p:cBhvr>
                                    </p:animEffect>
                                    <p:set>
                                      <p:cBhvr>
                                        <p:cTn id="64" dur="1" fill="hold">
                                          <p:stCondLst>
                                            <p:cond delay="749"/>
                                          </p:stCondLst>
                                        </p:cTn>
                                        <p:tgtEl>
                                          <p:spTgt spid="10"/>
                                        </p:tgtEl>
                                        <p:attrNameLst>
                                          <p:attrName>style.visibility</p:attrName>
                                        </p:attrNameLst>
                                      </p:cBhvr>
                                      <p:to>
                                        <p:strVal val="hidden"/>
                                      </p:to>
                                    </p:set>
                                  </p:childTnLst>
                                </p:cTn>
                              </p:par>
                            </p:childTnLst>
                          </p:cTn>
                        </p:par>
                        <p:par>
                          <p:cTn id="65" fill="hold">
                            <p:stCondLst>
                              <p:cond delay="17250"/>
                            </p:stCondLst>
                            <p:childTnLst>
                              <p:par>
                                <p:cTn id="66" presetID="10" presetClass="entr" presetSubtype="0" fill="hold" nodeType="afterEffect">
                                  <p:stCondLst>
                                    <p:cond delay="225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1250"/>
                                        <p:tgtEl>
                                          <p:spTgt spid="12"/>
                                        </p:tgtEl>
                                      </p:cBhvr>
                                    </p:animEffect>
                                  </p:childTnLst>
                                </p:cTn>
                              </p:par>
                              <p:par>
                                <p:cTn id="69" presetID="22" presetClass="entr" presetSubtype="8" fill="hold" grpId="0" nodeType="withEffect">
                                  <p:stCondLst>
                                    <p:cond delay="2250"/>
                                  </p:stCondLst>
                                  <p:childTnLst>
                                    <p:set>
                                      <p:cBhvr>
                                        <p:cTn id="70" dur="1" fill="hold">
                                          <p:stCondLst>
                                            <p:cond delay="0"/>
                                          </p:stCondLst>
                                        </p:cTn>
                                        <p:tgtEl>
                                          <p:spTgt spid="26"/>
                                        </p:tgtEl>
                                        <p:attrNameLst>
                                          <p:attrName>style.visibility</p:attrName>
                                        </p:attrNameLst>
                                      </p:cBhvr>
                                      <p:to>
                                        <p:strVal val="visible"/>
                                      </p:to>
                                    </p:set>
                                    <p:animEffect transition="in" filter="wipe(left)">
                                      <p:cBhvr>
                                        <p:cTn id="71" dur="2000"/>
                                        <p:tgtEl>
                                          <p:spTgt spid="26"/>
                                        </p:tgtEl>
                                      </p:cBhvr>
                                    </p:animEffect>
                                  </p:childTnLst>
                                </p:cTn>
                              </p:par>
                            </p:childTnLst>
                          </p:cTn>
                        </p:par>
                        <p:par>
                          <p:cTn id="72" fill="hold">
                            <p:stCondLst>
                              <p:cond delay="21500"/>
                            </p:stCondLst>
                            <p:childTnLst>
                              <p:par>
                                <p:cTn id="73" presetID="10" presetClass="exit" presetSubtype="0" fill="hold" nodeType="afterEffect">
                                  <p:stCondLst>
                                    <p:cond delay="1250"/>
                                  </p:stCondLst>
                                  <p:childTnLst>
                                    <p:animEffect transition="out" filter="fade">
                                      <p:cBhvr>
                                        <p:cTn id="74" dur="1000"/>
                                        <p:tgtEl>
                                          <p:spTgt spid="12"/>
                                        </p:tgtEl>
                                      </p:cBhvr>
                                    </p:animEffect>
                                    <p:set>
                                      <p:cBhvr>
                                        <p:cTn id="75" dur="1" fill="hold">
                                          <p:stCondLst>
                                            <p:cond delay="999"/>
                                          </p:stCondLst>
                                        </p:cTn>
                                        <p:tgtEl>
                                          <p:spTgt spid="12"/>
                                        </p:tgtEl>
                                        <p:attrNameLst>
                                          <p:attrName>style.visibility</p:attrName>
                                        </p:attrNameLst>
                                      </p:cBhvr>
                                      <p:to>
                                        <p:strVal val="hidden"/>
                                      </p:to>
                                    </p:set>
                                  </p:childTnLst>
                                </p:cTn>
                              </p:par>
                              <p:par>
                                <p:cTn id="76" presetID="10" presetClass="exit" presetSubtype="0" fill="hold" grpId="2" nodeType="withEffect">
                                  <p:stCondLst>
                                    <p:cond delay="1250"/>
                                  </p:stCondLst>
                                  <p:childTnLst>
                                    <p:animEffect transition="out" filter="fade">
                                      <p:cBhvr>
                                        <p:cTn id="77" dur="1250"/>
                                        <p:tgtEl>
                                          <p:spTgt spid="26"/>
                                        </p:tgtEl>
                                      </p:cBhvr>
                                    </p:animEffect>
                                    <p:set>
                                      <p:cBhvr>
                                        <p:cTn id="78" dur="1" fill="hold">
                                          <p:stCondLst>
                                            <p:cond delay="1249"/>
                                          </p:stCondLst>
                                        </p:cTn>
                                        <p:tgtEl>
                                          <p:spTgt spid="26"/>
                                        </p:tgtEl>
                                        <p:attrNameLst>
                                          <p:attrName>style.visibility</p:attrName>
                                        </p:attrNameLst>
                                      </p:cBhvr>
                                      <p:to>
                                        <p:strVal val="hidden"/>
                                      </p:to>
                                    </p:set>
                                  </p:childTnLst>
                                </p:cTn>
                              </p:par>
                            </p:childTnLst>
                          </p:cTn>
                        </p:par>
                        <p:par>
                          <p:cTn id="79" fill="hold">
                            <p:stCondLst>
                              <p:cond delay="24000"/>
                            </p:stCondLst>
                            <p:childTnLst>
                              <p:par>
                                <p:cTn id="80" presetID="10" presetClass="entr" presetSubtype="0" fill="hold" nodeType="afterEffect">
                                  <p:stCondLst>
                                    <p:cond delay="200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1000"/>
                                        <p:tgtEl>
                                          <p:spTgt spid="13"/>
                                        </p:tgtEl>
                                      </p:cBhvr>
                                    </p:animEffect>
                                  </p:childTnLst>
                                </p:cTn>
                              </p:par>
                              <p:par>
                                <p:cTn id="83" presetID="22" presetClass="entr" presetSubtype="8" fill="hold" grpId="0" nodeType="withEffect">
                                  <p:stCondLst>
                                    <p:cond delay="2000"/>
                                  </p:stCondLst>
                                  <p:childTnLst>
                                    <p:set>
                                      <p:cBhvr>
                                        <p:cTn id="84" dur="1" fill="hold">
                                          <p:stCondLst>
                                            <p:cond delay="0"/>
                                          </p:stCondLst>
                                        </p:cTn>
                                        <p:tgtEl>
                                          <p:spTgt spid="27"/>
                                        </p:tgtEl>
                                        <p:attrNameLst>
                                          <p:attrName>style.visibility</p:attrName>
                                        </p:attrNameLst>
                                      </p:cBhvr>
                                      <p:to>
                                        <p:strVal val="visible"/>
                                      </p:to>
                                    </p:set>
                                    <p:animEffect transition="in" filter="wipe(left)">
                                      <p:cBhvr>
                                        <p:cTn id="85" dur="10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13"/>
                                        </p:tgtEl>
                                      </p:cBhvr>
                                    </p:animEffect>
                                    <p:set>
                                      <p:cBhvr>
                                        <p:cTn id="90" dur="1" fill="hold">
                                          <p:stCondLst>
                                            <p:cond delay="499"/>
                                          </p:stCondLst>
                                        </p:cTn>
                                        <p:tgtEl>
                                          <p:spTgt spid="13"/>
                                        </p:tgtEl>
                                        <p:attrNameLst>
                                          <p:attrName>style.visibility</p:attrName>
                                        </p:attrNameLst>
                                      </p:cBhvr>
                                      <p:to>
                                        <p:strVal val="hidden"/>
                                      </p:to>
                                    </p:set>
                                  </p:childTnLst>
                                </p:cTn>
                              </p:par>
                              <p:par>
                                <p:cTn id="91" presetID="10" presetClass="exit" presetSubtype="0" fill="hold" grpId="2" nodeType="withEffect">
                                  <p:stCondLst>
                                    <p:cond delay="0"/>
                                  </p:stCondLst>
                                  <p:childTnLst>
                                    <p:animEffect transition="out" filter="fade">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27"/>
                                        </p:tgtEl>
                                      </p:cBhvr>
                                    </p:animEffect>
                                    <p:set>
                                      <p:cBhvr>
                                        <p:cTn id="96" dur="1" fill="hold">
                                          <p:stCondLst>
                                            <p:cond delay="499"/>
                                          </p:stCondLst>
                                        </p:cTn>
                                        <p:tgtEl>
                                          <p:spTgt spid="27"/>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4"/>
                                        </p:tgtEl>
                                      </p:cBhvr>
                                    </p:animEffect>
                                    <p:set>
                                      <p:cBhvr>
                                        <p:cTn id="99" dur="1" fill="hold">
                                          <p:stCondLst>
                                            <p:cond delay="499"/>
                                          </p:stCondLst>
                                        </p:cTn>
                                        <p:tgtEl>
                                          <p:spTgt spid="34"/>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1"/>
                                        </p:tgtEl>
                                      </p:cBhvr>
                                    </p:animEffect>
                                    <p:set>
                                      <p:cBhvr>
                                        <p:cTn id="102" dur="1" fill="hold">
                                          <p:stCondLst>
                                            <p:cond delay="499"/>
                                          </p:stCondLst>
                                        </p:cTn>
                                        <p:tgtEl>
                                          <p:spTgt spid="11"/>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6"/>
                                        </p:tgtEl>
                                      </p:cBhvr>
                                    </p:animEffect>
                                    <p:set>
                                      <p:cBhvr>
                                        <p:cTn id="105" dur="1" fill="hold">
                                          <p:stCondLst>
                                            <p:cond delay="499"/>
                                          </p:stCondLst>
                                        </p:cTn>
                                        <p:tgtEl>
                                          <p:spTgt spid="6"/>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3"/>
                                        </p:tgtEl>
                                      </p:cBhvr>
                                    </p:animEffect>
                                    <p:set>
                                      <p:cBhvr>
                                        <p:cTn id="108" dur="1" fill="hold">
                                          <p:stCondLst>
                                            <p:cond delay="499"/>
                                          </p:stCondLst>
                                        </p:cTn>
                                        <p:tgtEl>
                                          <p:spTgt spid="3"/>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9"/>
                                        </p:tgtEl>
                                      </p:cBhvr>
                                    </p:animEffect>
                                    <p:set>
                                      <p:cBhvr>
                                        <p:cTn id="111" dur="1" fill="hold">
                                          <p:stCondLst>
                                            <p:cond delay="499"/>
                                          </p:stCondLst>
                                        </p:cTn>
                                        <p:tgtEl>
                                          <p:spTgt spid="9"/>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33"/>
                                        </p:tgtEl>
                                      </p:cBhvr>
                                    </p:animEffect>
                                    <p:set>
                                      <p:cBhvr>
                                        <p:cTn id="114" dur="1" fill="hold">
                                          <p:stCondLst>
                                            <p:cond delay="499"/>
                                          </p:stCondLst>
                                        </p:cTn>
                                        <p:tgtEl>
                                          <p:spTgt spid="33"/>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2"/>
                                        </p:tgtEl>
                                      </p:cBhvr>
                                    </p:animEffect>
                                    <p:set>
                                      <p:cBhvr>
                                        <p:cTn id="117" dur="1" fill="hold">
                                          <p:stCondLst>
                                            <p:cond delay="499"/>
                                          </p:stCondLst>
                                        </p:cTn>
                                        <p:tgtEl>
                                          <p:spTgt spid="2"/>
                                        </p:tgtEl>
                                        <p:attrNameLst>
                                          <p:attrName>style.visibility</p:attrName>
                                        </p:attrNameLst>
                                      </p:cBhvr>
                                      <p:to>
                                        <p:strVal val="hidden"/>
                                      </p:to>
                                    </p:set>
                                  </p:childTnLst>
                                </p:cTn>
                              </p:par>
                              <p:par>
                                <p:cTn id="118" presetID="10" presetClass="exit" presetSubtype="0" fill="hold" grpId="2" nodeType="withEffect">
                                  <p:stCondLst>
                                    <p:cond delay="0"/>
                                  </p:stCondLst>
                                  <p:childTnLst>
                                    <p:animEffect transition="out" filter="fade">
                                      <p:cBhvr>
                                        <p:cTn id="119" dur="500"/>
                                        <p:tgtEl>
                                          <p:spTgt spid="7"/>
                                        </p:tgtEl>
                                      </p:cBhvr>
                                    </p:animEffect>
                                    <p:set>
                                      <p:cBhvr>
                                        <p:cTn id="120" dur="1" fill="hold">
                                          <p:stCondLst>
                                            <p:cond delay="499"/>
                                          </p:stCondLst>
                                        </p:cTn>
                                        <p:tgtEl>
                                          <p:spTgt spid="7"/>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10"/>
                                        </p:tgtEl>
                                      </p:cBhvr>
                                    </p:animEffect>
                                    <p:set>
                                      <p:cBhvr>
                                        <p:cTn id="123" dur="1" fill="hold">
                                          <p:stCondLst>
                                            <p:cond delay="499"/>
                                          </p:stCondLst>
                                        </p:cTn>
                                        <p:tgtEl>
                                          <p:spTgt spid="10"/>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12"/>
                                        </p:tgtEl>
                                      </p:cBhvr>
                                    </p:animEffect>
                                    <p:set>
                                      <p:cBhvr>
                                        <p:cTn id="126" dur="1" fill="hold">
                                          <p:stCondLst>
                                            <p:cond delay="499"/>
                                          </p:stCondLst>
                                        </p:cTn>
                                        <p:tgtEl>
                                          <p:spTgt spid="12"/>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32"/>
                                        </p:tgtEl>
                                      </p:cBhvr>
                                    </p:animEffect>
                                    <p:set>
                                      <p:cBhvr>
                                        <p:cTn id="129" dur="1" fill="hold">
                                          <p:stCondLst>
                                            <p:cond delay="499"/>
                                          </p:stCondLst>
                                        </p:cTn>
                                        <p:tgtEl>
                                          <p:spTgt spid="32"/>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6"/>
                                        </p:tgtEl>
                                      </p:cBhvr>
                                    </p:animEffect>
                                    <p:set>
                                      <p:cBhvr>
                                        <p:cTn id="13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4" grpId="0"/>
      <p:bldP spid="34" grpId="1"/>
      <p:bldP spid="7" grpId="0" animBg="1"/>
      <p:bldP spid="7" grpId="1" animBg="1"/>
      <p:bldP spid="7" grpId="2" animBg="1"/>
      <p:bldP spid="8" grpId="0"/>
      <p:bldP spid="8" grpId="1"/>
      <p:bldP spid="26" grpId="0"/>
      <p:bldP spid="26" grpId="1"/>
      <p:bldP spid="26" grpId="2"/>
      <p:bldP spid="27" grpId="0"/>
      <p:bldP spid="27" grpId="1"/>
      <p:bldP spid="27" grpId="2"/>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30</a:t>
            </a:fld>
            <a:endParaRPr lang="en-US" dirty="0">
              <a:solidFill>
                <a:schemeClr val="tx1"/>
              </a:solidFill>
            </a:endParaRPr>
          </a:p>
        </p:txBody>
      </p:sp>
      <p:sp>
        <p:nvSpPr>
          <p:cNvPr id="33" name="テキスト ボックス 32"/>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成果</a:t>
            </a:r>
            <a:endParaRPr lang="en-US" sz="2400" b="1" dirty="0">
              <a:solidFill>
                <a:srgbClr val="965B43"/>
              </a:solidFill>
            </a:endParaRPr>
          </a:p>
        </p:txBody>
      </p:sp>
      <p:cxnSp>
        <p:nvCxnSpPr>
          <p:cNvPr id="34" name="直線コネクタ 33"/>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ドーナツ 34"/>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テキスト ボックス 35"/>
          <p:cNvSpPr txBox="1"/>
          <p:nvPr/>
        </p:nvSpPr>
        <p:spPr>
          <a:xfrm>
            <a:off x="255531" y="151765"/>
            <a:ext cx="2486578" cy="584775"/>
          </a:xfrm>
          <a:prstGeom prst="rect">
            <a:avLst/>
          </a:prstGeom>
          <a:noFill/>
        </p:spPr>
        <p:txBody>
          <a:bodyPr wrap="none" rtlCol="0">
            <a:spAutoFit/>
          </a:bodyPr>
          <a:lstStyle/>
          <a:p>
            <a:r>
              <a:rPr lang="en-US" altLang="ja-JP" sz="3200" dirty="0"/>
              <a:t>1</a:t>
            </a:r>
            <a:r>
              <a:rPr lang="en-US" altLang="ja-JP" sz="3200" dirty="0" smtClean="0"/>
              <a:t>.</a:t>
            </a:r>
            <a:r>
              <a:rPr lang="ja-JP" altLang="en-US" sz="3200" dirty="0" smtClean="0"/>
              <a:t>チーム</a:t>
            </a:r>
            <a:r>
              <a:rPr lang="ja-JP" altLang="en-US" sz="3200" dirty="0"/>
              <a:t>目標</a:t>
            </a:r>
            <a:endParaRPr lang="en-US" sz="3200" dirty="0"/>
          </a:p>
        </p:txBody>
      </p:sp>
      <p:grpSp>
        <p:nvGrpSpPr>
          <p:cNvPr id="4" name="グループ化 3"/>
          <p:cNvGrpSpPr/>
          <p:nvPr/>
        </p:nvGrpSpPr>
        <p:grpSpPr>
          <a:xfrm>
            <a:off x="901862" y="981499"/>
            <a:ext cx="7485926" cy="4666947"/>
            <a:chOff x="901862" y="981499"/>
            <a:chExt cx="7485926" cy="4895002"/>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862" y="981499"/>
              <a:ext cx="7485926" cy="4895002"/>
            </a:xfrm>
            <a:prstGeom prst="rect">
              <a:avLst/>
            </a:prstGeom>
          </p:spPr>
        </p:pic>
        <p:sp>
          <p:nvSpPr>
            <p:cNvPr id="3" name="テキスト ボックス 2"/>
            <p:cNvSpPr txBox="1"/>
            <p:nvPr/>
          </p:nvSpPr>
          <p:spPr>
            <a:xfrm>
              <a:off x="2718083" y="1518652"/>
              <a:ext cx="1313180" cy="387380"/>
            </a:xfrm>
            <a:prstGeom prst="rect">
              <a:avLst/>
            </a:prstGeom>
            <a:noFill/>
            <a:ln>
              <a:noFill/>
            </a:ln>
          </p:spPr>
          <p:txBody>
            <a:bodyPr wrap="none" rtlCol="0">
              <a:spAutoFit/>
            </a:bodyPr>
            <a:lstStyle/>
            <a:p>
              <a:r>
                <a:rPr lang="ja-JP" altLang="en-US" b="1" dirty="0" smtClean="0"/>
                <a:t>開発を完成</a:t>
              </a:r>
              <a:endParaRPr lang="en-US" b="1" dirty="0"/>
            </a:p>
          </p:txBody>
        </p:sp>
        <p:sp>
          <p:nvSpPr>
            <p:cNvPr id="5" name="テキスト ボックス 4"/>
            <p:cNvSpPr txBox="1"/>
            <p:nvPr/>
          </p:nvSpPr>
          <p:spPr>
            <a:xfrm>
              <a:off x="5957722" y="2905780"/>
              <a:ext cx="1951175" cy="646331"/>
            </a:xfrm>
            <a:prstGeom prst="rect">
              <a:avLst/>
            </a:prstGeom>
            <a:noFill/>
            <a:ln>
              <a:noFill/>
            </a:ln>
          </p:spPr>
          <p:txBody>
            <a:bodyPr wrap="none" rtlCol="0">
              <a:spAutoFit/>
            </a:bodyPr>
            <a:lstStyle/>
            <a:p>
              <a:r>
                <a:rPr lang="ja-JP" altLang="en-US" b="1" dirty="0" smtClean="0"/>
                <a:t>アフタヌーンティー</a:t>
              </a:r>
              <a:endParaRPr lang="en-US" altLang="ja-JP" b="1" dirty="0" smtClean="0"/>
            </a:p>
            <a:p>
              <a:pPr algn="ctr"/>
              <a:r>
                <a:rPr lang="ja-JP" altLang="en-US" b="1" dirty="0" smtClean="0"/>
                <a:t>（</a:t>
              </a:r>
              <a:r>
                <a:rPr lang="en-US" altLang="ja-JP" b="1" dirty="0" smtClean="0"/>
                <a:t>20</a:t>
              </a:r>
              <a:r>
                <a:rPr lang="ja-JP" altLang="en-US" b="1" dirty="0" smtClean="0"/>
                <a:t>回）</a:t>
              </a:r>
              <a:endParaRPr lang="en-US" b="1" dirty="0"/>
            </a:p>
          </p:txBody>
        </p:sp>
        <p:sp>
          <p:nvSpPr>
            <p:cNvPr id="9" name="テキスト ボックス 8"/>
            <p:cNvSpPr txBox="1"/>
            <p:nvPr/>
          </p:nvSpPr>
          <p:spPr>
            <a:xfrm>
              <a:off x="1393719" y="4530283"/>
              <a:ext cx="3544560" cy="369332"/>
            </a:xfrm>
            <a:prstGeom prst="rect">
              <a:avLst/>
            </a:prstGeom>
            <a:noFill/>
            <a:ln>
              <a:noFill/>
            </a:ln>
          </p:spPr>
          <p:txBody>
            <a:bodyPr wrap="none" rtlCol="0">
              <a:spAutoFit/>
            </a:bodyPr>
            <a:lstStyle/>
            <a:p>
              <a:r>
                <a:rPr lang="ja-JP" altLang="en-US" b="1" dirty="0" smtClean="0"/>
                <a:t>プロジェクトマネジメントを勉強する</a:t>
              </a:r>
              <a:endParaRPr lang="en-US" b="1" dirty="0"/>
            </a:p>
          </p:txBody>
        </p:sp>
        <p:cxnSp>
          <p:nvCxnSpPr>
            <p:cNvPr id="37" name="直線コネクタ 36"/>
            <p:cNvCxnSpPr/>
            <p:nvPr/>
          </p:nvCxnSpPr>
          <p:spPr>
            <a:xfrm>
              <a:off x="1736246" y="4891987"/>
              <a:ext cx="28242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2785024" y="1898222"/>
              <a:ext cx="1209004" cy="78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6133593" y="3575540"/>
              <a:ext cx="1548000"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607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36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正方形/長方形 3"/>
          <p:cNvSpPr/>
          <p:nvPr/>
        </p:nvSpPr>
        <p:spPr>
          <a:xfrm>
            <a:off x="0" y="0"/>
            <a:ext cx="9131846" cy="6858000"/>
          </a:xfrm>
          <a:prstGeom prst="rect">
            <a:avLst/>
          </a:prstGeom>
          <a:solidFill>
            <a:srgbClr val="B1AE9F"/>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直線コネクタ 6"/>
          <p:cNvCxnSpPr/>
          <p:nvPr/>
        </p:nvCxnSpPr>
        <p:spPr>
          <a:xfrm flipV="1">
            <a:off x="792480" y="6403320"/>
            <a:ext cx="7345885" cy="96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74552" y="5634760"/>
            <a:ext cx="700833" cy="400110"/>
          </a:xfrm>
          <a:prstGeom prst="rect">
            <a:avLst/>
          </a:prstGeom>
          <a:noFill/>
        </p:spPr>
        <p:txBody>
          <a:bodyPr wrap="none" rtlCol="0">
            <a:spAutoFit/>
          </a:bodyPr>
          <a:lstStyle/>
          <a:p>
            <a:r>
              <a:rPr lang="ja-JP" altLang="en-US" sz="2000" b="1" dirty="0">
                <a:solidFill>
                  <a:schemeClr val="bg1"/>
                </a:solidFill>
              </a:rPr>
              <a:t>分析</a:t>
            </a:r>
            <a:endParaRPr lang="en-US" sz="2000" b="1" dirty="0">
              <a:solidFill>
                <a:schemeClr val="bg1"/>
              </a:solidFill>
            </a:endParaRPr>
          </a:p>
        </p:txBody>
      </p:sp>
      <p:sp>
        <p:nvSpPr>
          <p:cNvPr id="24" name="テキスト ボックス 23"/>
          <p:cNvSpPr txBox="1"/>
          <p:nvPr/>
        </p:nvSpPr>
        <p:spPr>
          <a:xfrm>
            <a:off x="2206307" y="5605152"/>
            <a:ext cx="700833" cy="400110"/>
          </a:xfrm>
          <a:prstGeom prst="rect">
            <a:avLst/>
          </a:prstGeom>
          <a:noFill/>
        </p:spPr>
        <p:txBody>
          <a:bodyPr wrap="none" rtlCol="0">
            <a:spAutoFit/>
          </a:bodyPr>
          <a:lstStyle/>
          <a:p>
            <a:r>
              <a:rPr lang="ja-JP" altLang="en-US" sz="2000" b="1" dirty="0">
                <a:solidFill>
                  <a:schemeClr val="bg1"/>
                </a:solidFill>
              </a:rPr>
              <a:t>設計</a:t>
            </a:r>
            <a:endParaRPr lang="en-US" sz="2000" b="1" dirty="0">
              <a:solidFill>
                <a:schemeClr val="bg1"/>
              </a:solidFill>
            </a:endParaRPr>
          </a:p>
        </p:txBody>
      </p:sp>
      <p:sp>
        <p:nvSpPr>
          <p:cNvPr id="25" name="テキスト ボックス 24"/>
          <p:cNvSpPr txBox="1"/>
          <p:nvPr/>
        </p:nvSpPr>
        <p:spPr>
          <a:xfrm>
            <a:off x="4096263" y="5618751"/>
            <a:ext cx="700833" cy="400110"/>
          </a:xfrm>
          <a:prstGeom prst="rect">
            <a:avLst/>
          </a:prstGeom>
          <a:noFill/>
        </p:spPr>
        <p:txBody>
          <a:bodyPr wrap="none" rtlCol="0">
            <a:spAutoFit/>
          </a:bodyPr>
          <a:lstStyle/>
          <a:p>
            <a:r>
              <a:rPr lang="ja-JP" altLang="en-US" sz="2000" b="1" dirty="0">
                <a:solidFill>
                  <a:schemeClr val="bg1"/>
                </a:solidFill>
              </a:rPr>
              <a:t>開発</a:t>
            </a:r>
            <a:endParaRPr lang="en-US" sz="2000" b="1" dirty="0">
              <a:solidFill>
                <a:schemeClr val="bg1"/>
              </a:solidFill>
            </a:endParaRPr>
          </a:p>
        </p:txBody>
      </p:sp>
      <p:sp>
        <p:nvSpPr>
          <p:cNvPr id="26" name="テキスト ボックス 25"/>
          <p:cNvSpPr txBox="1"/>
          <p:nvPr/>
        </p:nvSpPr>
        <p:spPr>
          <a:xfrm>
            <a:off x="5937988" y="5620060"/>
            <a:ext cx="700833" cy="400110"/>
          </a:xfrm>
          <a:prstGeom prst="rect">
            <a:avLst/>
          </a:prstGeom>
          <a:noFill/>
        </p:spPr>
        <p:txBody>
          <a:bodyPr wrap="none" rtlCol="0">
            <a:spAutoFit/>
          </a:bodyPr>
          <a:lstStyle/>
          <a:p>
            <a:r>
              <a:rPr lang="ja-JP" altLang="en-US" sz="2000" b="1" dirty="0">
                <a:solidFill>
                  <a:schemeClr val="bg1"/>
                </a:solidFill>
              </a:rPr>
              <a:t>成果</a:t>
            </a:r>
            <a:endParaRPr lang="en-US" sz="2000" b="1" dirty="0">
              <a:solidFill>
                <a:schemeClr val="bg1"/>
              </a:solidFill>
            </a:endParaRPr>
          </a:p>
        </p:txBody>
      </p:sp>
      <p:sp>
        <p:nvSpPr>
          <p:cNvPr id="27" name="テキスト ボックス 26"/>
          <p:cNvSpPr txBox="1"/>
          <p:nvPr/>
        </p:nvSpPr>
        <p:spPr>
          <a:xfrm>
            <a:off x="7743258" y="5562185"/>
            <a:ext cx="803425" cy="461665"/>
          </a:xfrm>
          <a:prstGeom prst="rect">
            <a:avLst/>
          </a:prstGeom>
          <a:noFill/>
        </p:spPr>
        <p:txBody>
          <a:bodyPr wrap="none" rtlCol="0">
            <a:spAutoFit/>
          </a:bodyPr>
          <a:lstStyle/>
          <a:p>
            <a:r>
              <a:rPr lang="ja-JP" altLang="en-US" sz="2400" b="1" dirty="0">
                <a:solidFill>
                  <a:srgbClr val="965B43"/>
                </a:solidFill>
              </a:rPr>
              <a:t>今後</a:t>
            </a:r>
            <a:endParaRPr lang="en-US" sz="2400" b="1" dirty="0">
              <a:solidFill>
                <a:srgbClr val="965B43"/>
              </a:solidFill>
            </a:endParaRPr>
          </a:p>
        </p:txBody>
      </p:sp>
      <p:grpSp>
        <p:nvGrpSpPr>
          <p:cNvPr id="13" name="グループ化 12"/>
          <p:cNvGrpSpPr/>
          <p:nvPr/>
        </p:nvGrpSpPr>
        <p:grpSpPr>
          <a:xfrm>
            <a:off x="6839956" y="4065392"/>
            <a:ext cx="1305015" cy="1496793"/>
            <a:chOff x="4274293" y="4097215"/>
            <a:chExt cx="1305015" cy="1496793"/>
          </a:xfrm>
        </p:grpSpPr>
        <p:cxnSp>
          <p:nvCxnSpPr>
            <p:cNvPr id="8" name="直線コネクタ 7"/>
            <p:cNvCxnSpPr>
              <a:stCxn id="27" idx="0"/>
            </p:cNvCxnSpPr>
            <p:nvPr/>
          </p:nvCxnSpPr>
          <p:spPr>
            <a:xfrm flipH="1" flipV="1">
              <a:off x="4274293" y="4675900"/>
              <a:ext cx="1305015" cy="91810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4274293" y="4097215"/>
              <a:ext cx="46300" cy="57868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p:nvPr/>
        </p:nvGrpSpPr>
        <p:grpSpPr>
          <a:xfrm>
            <a:off x="4983481" y="1124768"/>
            <a:ext cx="3235518" cy="2940622"/>
            <a:chOff x="12401752" y="739014"/>
            <a:chExt cx="2376888" cy="2940622"/>
          </a:xfrm>
        </p:grpSpPr>
        <p:grpSp>
          <p:nvGrpSpPr>
            <p:cNvPr id="31" name="グループ化 30"/>
            <p:cNvGrpSpPr/>
            <p:nvPr/>
          </p:nvGrpSpPr>
          <p:grpSpPr>
            <a:xfrm>
              <a:off x="12401752" y="739014"/>
              <a:ext cx="2376888" cy="2940622"/>
              <a:chOff x="2191157" y="891250"/>
              <a:chExt cx="7490126" cy="4346945"/>
            </a:xfrm>
            <a:effectLst>
              <a:outerShdw blurRad="50800" dist="76200" dir="4200000" algn="t" rotWithShape="0">
                <a:schemeClr val="bg2">
                  <a:lumMod val="75000"/>
                  <a:alpha val="40000"/>
                </a:schemeClr>
              </a:outerShdw>
            </a:effectLst>
          </p:grpSpPr>
          <p:sp>
            <p:nvSpPr>
              <p:cNvPr id="32" name="角丸四角形 31"/>
              <p:cNvSpPr/>
              <p:nvPr/>
            </p:nvSpPr>
            <p:spPr>
              <a:xfrm>
                <a:off x="2191157" y="891250"/>
                <a:ext cx="7346382" cy="4247909"/>
              </a:xfrm>
              <a:prstGeom prst="roundRect">
                <a:avLst/>
              </a:prstGeom>
              <a:solidFill>
                <a:schemeClr val="bg1">
                  <a:lumMod val="95000"/>
                  <a:alpha val="4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角丸四角形 32"/>
              <p:cNvSpPr/>
              <p:nvPr/>
            </p:nvSpPr>
            <p:spPr>
              <a:xfrm>
                <a:off x="2334901" y="990286"/>
                <a:ext cx="7346382" cy="4247909"/>
              </a:xfrm>
              <a:prstGeom prst="roundRect">
                <a:avLst/>
              </a:prstGeom>
              <a:solidFill>
                <a:schemeClr val="bg1">
                  <a:lumMod val="95000"/>
                  <a:alpha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正方形/長方形 2"/>
            <p:cNvSpPr/>
            <p:nvPr/>
          </p:nvSpPr>
          <p:spPr>
            <a:xfrm>
              <a:off x="12657225" y="1331869"/>
              <a:ext cx="1752600" cy="1938992"/>
            </a:xfrm>
            <a:prstGeom prst="rect">
              <a:avLst/>
            </a:prstGeom>
          </p:spPr>
          <p:txBody>
            <a:bodyPr wrap="square">
              <a:spAutoFit/>
            </a:bodyPr>
            <a:lstStyle/>
            <a:p>
              <a:pPr marL="342900" indent="-342900">
                <a:buFont typeface="+mj-lt"/>
                <a:buAutoNum type="arabicPeriod"/>
              </a:pPr>
              <a:r>
                <a:rPr lang="ja-JP" altLang="en-US" sz="2400" dirty="0"/>
                <a:t>ＫＰＴ</a:t>
              </a:r>
            </a:p>
            <a:p>
              <a:pPr marL="342900" indent="-342900">
                <a:buFont typeface="+mj-lt"/>
                <a:buAutoNum type="arabicPeriod"/>
              </a:pPr>
              <a:r>
                <a:rPr lang="ja-JP" altLang="en-US" sz="2400" dirty="0" smtClean="0"/>
                <a:t>ＰＢＬ３</a:t>
              </a:r>
              <a:r>
                <a:rPr lang="ja-JP" altLang="en-US" sz="2400" dirty="0"/>
                <a:t>向</a:t>
              </a:r>
              <a:r>
                <a:rPr lang="ja-JP" altLang="en-US" sz="2400" dirty="0" smtClean="0"/>
                <a:t>け</a:t>
              </a:r>
              <a:endParaRPr lang="ja-JP" altLang="en-US" sz="2400" dirty="0"/>
            </a:p>
            <a:p>
              <a:pPr marL="342900" indent="-342900">
                <a:buFont typeface="+mj-lt"/>
                <a:buAutoNum type="arabicPeriod"/>
              </a:pPr>
              <a:r>
                <a:rPr lang="ja-JP" altLang="en-US" sz="2400" dirty="0"/>
                <a:t>イノベーション</a:t>
              </a:r>
            </a:p>
          </p:txBody>
        </p:sp>
      </p:grpSp>
      <p:sp>
        <p:nvSpPr>
          <p:cNvPr id="12" name="スライド番号プレースホルダー 11"/>
          <p:cNvSpPr>
            <a:spLocks noGrp="1"/>
          </p:cNvSpPr>
          <p:nvPr>
            <p:ph type="sldNum" sz="quarter" idx="12"/>
          </p:nvPr>
        </p:nvSpPr>
        <p:spPr/>
        <p:txBody>
          <a:bodyPr/>
          <a:lstStyle/>
          <a:p>
            <a:fld id="{77BC51BC-B4E1-4696-A5AC-69017610EC25}" type="slidenum">
              <a:rPr lang="en-US" sz="1600" smtClean="0">
                <a:solidFill>
                  <a:schemeClr val="tx1"/>
                </a:solidFill>
              </a:rPr>
              <a:t>31</a:t>
            </a:fld>
            <a:endParaRPr lang="en-US" sz="1600" dirty="0">
              <a:solidFill>
                <a:schemeClr val="tx1"/>
              </a:solidFill>
            </a:endParaRPr>
          </a:p>
        </p:txBody>
      </p:sp>
      <p:grpSp>
        <p:nvGrpSpPr>
          <p:cNvPr id="2" name="グループ化 1"/>
          <p:cNvGrpSpPr/>
          <p:nvPr/>
        </p:nvGrpSpPr>
        <p:grpSpPr>
          <a:xfrm>
            <a:off x="721862" y="6031451"/>
            <a:ext cx="180000" cy="381519"/>
            <a:chOff x="721862" y="6031451"/>
            <a:chExt cx="180000" cy="381519"/>
          </a:xfrm>
        </p:grpSpPr>
        <p:cxnSp>
          <p:nvCxnSpPr>
            <p:cNvPr id="11" name="直線コネクタ 1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ドーナツ 33"/>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グループ化 29"/>
          <p:cNvGrpSpPr/>
          <p:nvPr/>
        </p:nvGrpSpPr>
        <p:grpSpPr>
          <a:xfrm>
            <a:off x="2448417" y="6010230"/>
            <a:ext cx="180000" cy="381519"/>
            <a:chOff x="721862" y="6031451"/>
            <a:chExt cx="180000" cy="381519"/>
          </a:xfrm>
        </p:grpSpPr>
        <p:cxnSp>
          <p:nvCxnSpPr>
            <p:cNvPr id="35" name="直線コネクタ 34"/>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ドーナツ 35"/>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グループ化 36"/>
          <p:cNvGrpSpPr/>
          <p:nvPr/>
        </p:nvGrpSpPr>
        <p:grpSpPr>
          <a:xfrm>
            <a:off x="4346666" y="5998656"/>
            <a:ext cx="180000" cy="381519"/>
            <a:chOff x="721862" y="6031451"/>
            <a:chExt cx="180000" cy="381519"/>
          </a:xfrm>
        </p:grpSpPr>
        <p:cxnSp>
          <p:nvCxnSpPr>
            <p:cNvPr id="38" name="直線コネクタ 37"/>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ドーナツ 38"/>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グループ化 39"/>
          <p:cNvGrpSpPr/>
          <p:nvPr/>
        </p:nvGrpSpPr>
        <p:grpSpPr>
          <a:xfrm>
            <a:off x="6187046" y="6033377"/>
            <a:ext cx="180000" cy="381519"/>
            <a:chOff x="721862" y="6031451"/>
            <a:chExt cx="180000" cy="381519"/>
          </a:xfrm>
        </p:grpSpPr>
        <p:cxnSp>
          <p:nvCxnSpPr>
            <p:cNvPr id="41" name="直線コネクタ 4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ドーナツ 41"/>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3" name="グループ化 42"/>
          <p:cNvGrpSpPr/>
          <p:nvPr/>
        </p:nvGrpSpPr>
        <p:grpSpPr>
          <a:xfrm>
            <a:off x="8038998" y="6010231"/>
            <a:ext cx="180000" cy="381519"/>
            <a:chOff x="721862" y="6031451"/>
            <a:chExt cx="180000" cy="381519"/>
          </a:xfrm>
        </p:grpSpPr>
        <p:cxnSp>
          <p:nvCxnSpPr>
            <p:cNvPr id="44" name="直線コネクタ 43"/>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ドーナツ 44"/>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6" name="正方形/長方形 45"/>
          <p:cNvSpPr/>
          <p:nvPr/>
        </p:nvSpPr>
        <p:spPr>
          <a:xfrm>
            <a:off x="792480" y="6441615"/>
            <a:ext cx="7337778" cy="318435"/>
          </a:xfrm>
          <a:prstGeom prst="rect">
            <a:avLst/>
          </a:prstGeom>
          <a:solidFill>
            <a:srgbClr val="B1AE9F"/>
          </a:solidFill>
          <a:ln>
            <a:solidFill>
              <a:srgbClr val="B1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555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par>
                                <p:cTn id="8" presetID="1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childTnLst>
                          </p:cTn>
                        </p:par>
                        <p:par>
                          <p:cTn id="12" fill="hold">
                            <p:stCondLst>
                              <p:cond delay="500"/>
                            </p:stCondLst>
                            <p:childTnLst>
                              <p:par>
                                <p:cTn id="13" presetID="55"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strVal val="#ppt_w*0.70"/>
                                          </p:val>
                                        </p:tav>
                                        <p:tav tm="100000">
                                          <p:val>
                                            <p:strVal val="#ppt_w"/>
                                          </p:val>
                                        </p:tav>
                                      </p:tavLst>
                                    </p:anim>
                                    <p:anim calcmode="lin" valueType="num">
                                      <p:cBhvr>
                                        <p:cTn id="16" dur="500" fill="hold"/>
                                        <p:tgtEl>
                                          <p:spTgt spid="23"/>
                                        </p:tgtEl>
                                        <p:attrNameLst>
                                          <p:attrName>ppt_h</p:attrName>
                                        </p:attrNameLst>
                                      </p:cBhvr>
                                      <p:tavLst>
                                        <p:tav tm="0">
                                          <p:val>
                                            <p:strVal val="#ppt_h"/>
                                          </p:val>
                                        </p:tav>
                                        <p:tav tm="100000">
                                          <p:val>
                                            <p:strVal val="#ppt_h"/>
                                          </p:val>
                                        </p:tav>
                                      </p:tavLst>
                                    </p:anim>
                                    <p:animEffect transition="in" filter="fade">
                                      <p:cBhvr>
                                        <p:cTn id="17" dur="500"/>
                                        <p:tgtEl>
                                          <p:spTgt spid="23"/>
                                        </p:tgtEl>
                                      </p:cBhvr>
                                    </p:animEffect>
                                  </p:childTnLst>
                                </p:cTn>
                              </p:par>
                              <p:par>
                                <p:cTn id="18" presetID="12" presetClass="entr" presetSubtype="4"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p:tgtEl>
                                          <p:spTgt spid="30"/>
                                        </p:tgtEl>
                                        <p:attrNameLst>
                                          <p:attrName>ppt_y</p:attrName>
                                        </p:attrNameLst>
                                      </p:cBhvr>
                                      <p:tavLst>
                                        <p:tav tm="0">
                                          <p:val>
                                            <p:strVal val="#ppt_y+#ppt_h*1.125000"/>
                                          </p:val>
                                        </p:tav>
                                        <p:tav tm="100000">
                                          <p:val>
                                            <p:strVal val="#ppt_y"/>
                                          </p:val>
                                        </p:tav>
                                      </p:tavLst>
                                    </p:anim>
                                    <p:animEffect transition="in" filter="wipe(up)">
                                      <p:cBhvr>
                                        <p:cTn id="21" dur="500"/>
                                        <p:tgtEl>
                                          <p:spTgt spid="30"/>
                                        </p:tgtEl>
                                      </p:cBhvr>
                                    </p:animEffect>
                                  </p:childTnLst>
                                </p:cTn>
                              </p:par>
                            </p:childTnLst>
                          </p:cTn>
                        </p:par>
                        <p:par>
                          <p:cTn id="22" fill="hold">
                            <p:stCondLst>
                              <p:cond delay="1000"/>
                            </p:stCondLst>
                            <p:childTnLst>
                              <p:par>
                                <p:cTn id="23" presetID="55"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strVal val="#ppt_w*0.70"/>
                                          </p:val>
                                        </p:tav>
                                        <p:tav tm="100000">
                                          <p:val>
                                            <p:strVal val="#ppt_w"/>
                                          </p:val>
                                        </p:tav>
                                      </p:tavLst>
                                    </p:anim>
                                    <p:anim calcmode="lin" valueType="num">
                                      <p:cBhvr>
                                        <p:cTn id="26" dur="500" fill="hold"/>
                                        <p:tgtEl>
                                          <p:spTgt spid="24"/>
                                        </p:tgtEl>
                                        <p:attrNameLst>
                                          <p:attrName>ppt_h</p:attrName>
                                        </p:attrNameLst>
                                      </p:cBhvr>
                                      <p:tavLst>
                                        <p:tav tm="0">
                                          <p:val>
                                            <p:strVal val="#ppt_h"/>
                                          </p:val>
                                        </p:tav>
                                        <p:tav tm="100000">
                                          <p:val>
                                            <p:strVal val="#ppt_h"/>
                                          </p:val>
                                        </p:tav>
                                      </p:tavLst>
                                    </p:anim>
                                    <p:animEffect transition="in" filter="fade">
                                      <p:cBhvr>
                                        <p:cTn id="27" dur="500"/>
                                        <p:tgtEl>
                                          <p:spTgt spid="24"/>
                                        </p:tgtEl>
                                      </p:cBhvr>
                                    </p:animEffect>
                                  </p:childTnLst>
                                </p:cTn>
                              </p:par>
                              <p:par>
                                <p:cTn id="28" presetID="12" presetClass="entr" presetSubtype="4"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p:tgtEl>
                                          <p:spTgt spid="37"/>
                                        </p:tgtEl>
                                        <p:attrNameLst>
                                          <p:attrName>ppt_y</p:attrName>
                                        </p:attrNameLst>
                                      </p:cBhvr>
                                      <p:tavLst>
                                        <p:tav tm="0">
                                          <p:val>
                                            <p:strVal val="#ppt_y+#ppt_h*1.125000"/>
                                          </p:val>
                                        </p:tav>
                                        <p:tav tm="100000">
                                          <p:val>
                                            <p:strVal val="#ppt_y"/>
                                          </p:val>
                                        </p:tav>
                                      </p:tavLst>
                                    </p:anim>
                                    <p:animEffect transition="in" filter="wipe(up)">
                                      <p:cBhvr>
                                        <p:cTn id="31" dur="500"/>
                                        <p:tgtEl>
                                          <p:spTgt spid="37"/>
                                        </p:tgtEl>
                                      </p:cBhvr>
                                    </p:animEffect>
                                  </p:childTnLst>
                                </p:cTn>
                              </p:par>
                            </p:childTnLst>
                          </p:cTn>
                        </p:par>
                        <p:par>
                          <p:cTn id="32" fill="hold">
                            <p:stCondLst>
                              <p:cond delay="1500"/>
                            </p:stCondLst>
                            <p:childTnLst>
                              <p:par>
                                <p:cTn id="33" presetID="55"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strVal val="#ppt_w*0.70"/>
                                          </p:val>
                                        </p:tav>
                                        <p:tav tm="100000">
                                          <p:val>
                                            <p:strVal val="#ppt_w"/>
                                          </p:val>
                                        </p:tav>
                                      </p:tavLst>
                                    </p:anim>
                                    <p:anim calcmode="lin" valueType="num">
                                      <p:cBhvr>
                                        <p:cTn id="36" dur="500" fill="hold"/>
                                        <p:tgtEl>
                                          <p:spTgt spid="25"/>
                                        </p:tgtEl>
                                        <p:attrNameLst>
                                          <p:attrName>ppt_h</p:attrName>
                                        </p:attrNameLst>
                                      </p:cBhvr>
                                      <p:tavLst>
                                        <p:tav tm="0">
                                          <p:val>
                                            <p:strVal val="#ppt_h"/>
                                          </p:val>
                                        </p:tav>
                                        <p:tav tm="100000">
                                          <p:val>
                                            <p:strVal val="#ppt_h"/>
                                          </p:val>
                                        </p:tav>
                                      </p:tavLst>
                                    </p:anim>
                                    <p:animEffect transition="in" filter="fade">
                                      <p:cBhvr>
                                        <p:cTn id="37" dur="500"/>
                                        <p:tgtEl>
                                          <p:spTgt spid="25"/>
                                        </p:tgtEl>
                                      </p:cBhvr>
                                    </p:animEffect>
                                  </p:childTnLst>
                                </p:cTn>
                              </p:par>
                              <p:par>
                                <p:cTn id="38" presetID="12" presetClass="entr" presetSubtype="4"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p:tgtEl>
                                          <p:spTgt spid="40"/>
                                        </p:tgtEl>
                                        <p:attrNameLst>
                                          <p:attrName>ppt_y</p:attrName>
                                        </p:attrNameLst>
                                      </p:cBhvr>
                                      <p:tavLst>
                                        <p:tav tm="0">
                                          <p:val>
                                            <p:strVal val="#ppt_y+#ppt_h*1.125000"/>
                                          </p:val>
                                        </p:tav>
                                        <p:tav tm="100000">
                                          <p:val>
                                            <p:strVal val="#ppt_y"/>
                                          </p:val>
                                        </p:tav>
                                      </p:tavLst>
                                    </p:anim>
                                    <p:animEffect transition="in" filter="wipe(up)">
                                      <p:cBhvr>
                                        <p:cTn id="41" dur="500"/>
                                        <p:tgtEl>
                                          <p:spTgt spid="40"/>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2" presetClass="entr" presetSubtype="4"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p:tgtEl>
                                          <p:spTgt spid="43"/>
                                        </p:tgtEl>
                                        <p:attrNameLst>
                                          <p:attrName>ppt_y</p:attrName>
                                        </p:attrNameLst>
                                      </p:cBhvr>
                                      <p:tavLst>
                                        <p:tav tm="0">
                                          <p:val>
                                            <p:strVal val="#ppt_y+#ppt_h*1.125000"/>
                                          </p:val>
                                        </p:tav>
                                        <p:tav tm="100000">
                                          <p:val>
                                            <p:strVal val="#ppt_y"/>
                                          </p:val>
                                        </p:tav>
                                      </p:tavLst>
                                    </p:anim>
                                    <p:animEffect transition="in" filter="wipe(up)">
                                      <p:cBhvr>
                                        <p:cTn id="49" dur="500"/>
                                        <p:tgtEl>
                                          <p:spTgt spid="43"/>
                                        </p:tgtEl>
                                      </p:cBhvr>
                                    </p:animEffect>
                                  </p:childTnLst>
                                </p:cTn>
                              </p:par>
                            </p:childTnLst>
                          </p:cTn>
                        </p:par>
                        <p:par>
                          <p:cTn id="50" fill="hold">
                            <p:stCondLst>
                              <p:cond delay="2500"/>
                            </p:stCondLst>
                            <p:childTnLst>
                              <p:par>
                                <p:cTn id="51" presetID="55"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strVal val="#ppt_w*0.70"/>
                                          </p:val>
                                        </p:tav>
                                        <p:tav tm="100000">
                                          <p:val>
                                            <p:strVal val="#ppt_w"/>
                                          </p:val>
                                        </p:tav>
                                      </p:tavLst>
                                    </p:anim>
                                    <p:anim calcmode="lin" valueType="num">
                                      <p:cBhvr>
                                        <p:cTn id="54" dur="500" fill="hold"/>
                                        <p:tgtEl>
                                          <p:spTgt spid="27"/>
                                        </p:tgtEl>
                                        <p:attrNameLst>
                                          <p:attrName>ppt_h</p:attrName>
                                        </p:attrNameLst>
                                      </p:cBhvr>
                                      <p:tavLst>
                                        <p:tav tm="0">
                                          <p:val>
                                            <p:strVal val="#ppt_h"/>
                                          </p:val>
                                        </p:tav>
                                        <p:tav tm="100000">
                                          <p:val>
                                            <p:strVal val="#ppt_h"/>
                                          </p:val>
                                        </p:tav>
                                      </p:tavLst>
                                    </p:anim>
                                    <p:animEffect transition="in" filter="fade">
                                      <p:cBhvr>
                                        <p:cTn id="55" dur="500"/>
                                        <p:tgtEl>
                                          <p:spTgt spid="27"/>
                                        </p:tgtEl>
                                      </p:cBhvr>
                                    </p:animEffect>
                                  </p:childTnLst>
                                </p:cTn>
                              </p:par>
                              <p:par>
                                <p:cTn id="56" presetID="18" presetClass="entr" presetSubtype="9"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strips(upLeft)">
                                      <p:cBhvr>
                                        <p:cTn id="58" dur="750"/>
                                        <p:tgtEl>
                                          <p:spTgt spid="13"/>
                                        </p:tgtEl>
                                      </p:cBhvr>
                                    </p:animEffect>
                                  </p:childTnLst>
                                </p:cTn>
                              </p:par>
                            </p:childTnLst>
                          </p:cTn>
                        </p:par>
                        <p:par>
                          <p:cTn id="59" fill="hold">
                            <p:stCondLst>
                              <p:cond delay="3250"/>
                            </p:stCondLst>
                            <p:childTnLst>
                              <p:par>
                                <p:cTn id="60" presetID="14" presetClass="entr" presetSubtype="10" fill="hold"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randombar(horizontal)">
                                      <p:cBhvr>
                                        <p:cTn id="62" dur="1000"/>
                                        <p:tgtEl>
                                          <p:spTgt spid="5"/>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xit" presetSubtype="10" fill="hold" nodeType="clickEffect">
                                  <p:stCondLst>
                                    <p:cond delay="0"/>
                                  </p:stCondLst>
                                  <p:childTnLst>
                                    <p:animEffect transition="out" filter="randombar(horizontal)">
                                      <p:cBhvr>
                                        <p:cTn id="66" dur="750"/>
                                        <p:tgtEl>
                                          <p:spTgt spid="5"/>
                                        </p:tgtEl>
                                      </p:cBhvr>
                                    </p:animEffect>
                                    <p:set>
                                      <p:cBhvr>
                                        <p:cTn id="67" dur="1" fill="hold">
                                          <p:stCondLst>
                                            <p:cond delay="749"/>
                                          </p:stCondLst>
                                        </p:cTn>
                                        <p:tgtEl>
                                          <p:spTgt spid="5"/>
                                        </p:tgtEl>
                                        <p:attrNameLst>
                                          <p:attrName>style.visibility</p:attrName>
                                        </p:attrNameLst>
                                      </p:cBhvr>
                                      <p:to>
                                        <p:strVal val="hidden"/>
                                      </p:to>
                                    </p:set>
                                  </p:childTnLst>
                                </p:cTn>
                              </p:par>
                            </p:childTnLst>
                          </p:cTn>
                        </p:par>
                        <p:par>
                          <p:cTn id="68" fill="hold">
                            <p:stCondLst>
                              <p:cond delay="750"/>
                            </p:stCondLst>
                            <p:childTnLst>
                              <p:par>
                                <p:cTn id="69" presetID="18" presetClass="exit" presetSubtype="9" fill="hold" nodeType="afterEffect">
                                  <p:stCondLst>
                                    <p:cond delay="0"/>
                                  </p:stCondLst>
                                  <p:childTnLst>
                                    <p:animEffect transition="out" filter="strips(upLeft)">
                                      <p:cBhvr>
                                        <p:cTn id="70" dur="500"/>
                                        <p:tgtEl>
                                          <p:spTgt spid="13"/>
                                        </p:tgtEl>
                                      </p:cBhvr>
                                    </p:animEffect>
                                    <p:set>
                                      <p:cBhvr>
                                        <p:cTn id="71" dur="1" fill="hold">
                                          <p:stCondLst>
                                            <p:cond delay="499"/>
                                          </p:stCondLst>
                                        </p:cTn>
                                        <p:tgtEl>
                                          <p:spTgt spid="13"/>
                                        </p:tgtEl>
                                        <p:attrNameLst>
                                          <p:attrName>style.visibility</p:attrName>
                                        </p:attrNameLst>
                                      </p:cBhvr>
                                      <p:to>
                                        <p:strVal val="hidden"/>
                                      </p:to>
                                    </p:set>
                                  </p:childTnLst>
                                </p:cTn>
                              </p:par>
                            </p:childTnLst>
                          </p:cTn>
                        </p:par>
                        <p:par>
                          <p:cTn id="72" fill="hold">
                            <p:stCondLst>
                              <p:cond delay="1250"/>
                            </p:stCondLst>
                            <p:childTnLst>
                              <p:par>
                                <p:cTn id="73" presetID="10" presetClass="exit" presetSubtype="0" fill="hold" grpId="1" nodeType="afterEffect">
                                  <p:stCondLst>
                                    <p:cond delay="0"/>
                                  </p:stCondLst>
                                  <p:childTnLst>
                                    <p:animEffect transition="out" filter="fade">
                                      <p:cBhvr>
                                        <p:cTn id="74" dur="250"/>
                                        <p:tgtEl>
                                          <p:spTgt spid="26"/>
                                        </p:tgtEl>
                                      </p:cBhvr>
                                    </p:animEffect>
                                    <p:set>
                                      <p:cBhvr>
                                        <p:cTn id="75" dur="1" fill="hold">
                                          <p:stCondLst>
                                            <p:cond delay="249"/>
                                          </p:stCondLst>
                                        </p:cTn>
                                        <p:tgtEl>
                                          <p:spTgt spid="26"/>
                                        </p:tgtEl>
                                        <p:attrNameLst>
                                          <p:attrName>style.visibility</p:attrName>
                                        </p:attrNameLst>
                                      </p:cBhvr>
                                      <p:to>
                                        <p:strVal val="hidden"/>
                                      </p:to>
                                    </p:set>
                                  </p:childTnLst>
                                </p:cTn>
                              </p:par>
                            </p:childTnLst>
                          </p:cTn>
                        </p:par>
                        <p:par>
                          <p:cTn id="76" fill="hold">
                            <p:stCondLst>
                              <p:cond delay="1500"/>
                            </p:stCondLst>
                            <p:childTnLst>
                              <p:par>
                                <p:cTn id="77" presetID="12" presetClass="exit" presetSubtype="4" fill="hold" nodeType="afterEffect">
                                  <p:stCondLst>
                                    <p:cond delay="0"/>
                                  </p:stCondLst>
                                  <p:childTnLst>
                                    <p:anim calcmode="lin" valueType="num">
                                      <p:cBhvr additive="base">
                                        <p:cTn id="78" dur="250"/>
                                        <p:tgtEl>
                                          <p:spTgt spid="40"/>
                                        </p:tgtEl>
                                        <p:attrNameLst>
                                          <p:attrName>ppt_y</p:attrName>
                                        </p:attrNameLst>
                                      </p:cBhvr>
                                      <p:tavLst>
                                        <p:tav tm="0">
                                          <p:val>
                                            <p:strVal val="#ppt_y"/>
                                          </p:val>
                                        </p:tav>
                                        <p:tav tm="100000">
                                          <p:val>
                                            <p:strVal val="#ppt_y+#ppt_h*1.125000"/>
                                          </p:val>
                                        </p:tav>
                                      </p:tavLst>
                                    </p:anim>
                                    <p:animEffect transition="out" filter="wipe(down)">
                                      <p:cBhvr>
                                        <p:cTn id="79" dur="250"/>
                                        <p:tgtEl>
                                          <p:spTgt spid="40"/>
                                        </p:tgtEl>
                                      </p:cBhvr>
                                    </p:animEffect>
                                    <p:set>
                                      <p:cBhvr>
                                        <p:cTn id="80" dur="1" fill="hold">
                                          <p:stCondLst>
                                            <p:cond delay="249"/>
                                          </p:stCondLst>
                                        </p:cTn>
                                        <p:tgtEl>
                                          <p:spTgt spid="40"/>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250"/>
                                        <p:tgtEl>
                                          <p:spTgt spid="25"/>
                                        </p:tgtEl>
                                      </p:cBhvr>
                                    </p:animEffect>
                                    <p:set>
                                      <p:cBhvr>
                                        <p:cTn id="83" dur="1" fill="hold">
                                          <p:stCondLst>
                                            <p:cond delay="249"/>
                                          </p:stCondLst>
                                        </p:cTn>
                                        <p:tgtEl>
                                          <p:spTgt spid="25"/>
                                        </p:tgtEl>
                                        <p:attrNameLst>
                                          <p:attrName>style.visibility</p:attrName>
                                        </p:attrNameLst>
                                      </p:cBhvr>
                                      <p:to>
                                        <p:strVal val="hidden"/>
                                      </p:to>
                                    </p:set>
                                  </p:childTnLst>
                                </p:cTn>
                              </p:par>
                            </p:childTnLst>
                          </p:cTn>
                        </p:par>
                        <p:par>
                          <p:cTn id="84" fill="hold">
                            <p:stCondLst>
                              <p:cond delay="1750"/>
                            </p:stCondLst>
                            <p:childTnLst>
                              <p:par>
                                <p:cTn id="85" presetID="12" presetClass="exit" presetSubtype="4" fill="hold" nodeType="afterEffect">
                                  <p:stCondLst>
                                    <p:cond delay="0"/>
                                  </p:stCondLst>
                                  <p:childTnLst>
                                    <p:anim calcmode="lin" valueType="num">
                                      <p:cBhvr additive="base">
                                        <p:cTn id="86" dur="250"/>
                                        <p:tgtEl>
                                          <p:spTgt spid="37"/>
                                        </p:tgtEl>
                                        <p:attrNameLst>
                                          <p:attrName>ppt_y</p:attrName>
                                        </p:attrNameLst>
                                      </p:cBhvr>
                                      <p:tavLst>
                                        <p:tav tm="0">
                                          <p:val>
                                            <p:strVal val="#ppt_y"/>
                                          </p:val>
                                        </p:tav>
                                        <p:tav tm="100000">
                                          <p:val>
                                            <p:strVal val="#ppt_y+#ppt_h*1.125000"/>
                                          </p:val>
                                        </p:tav>
                                      </p:tavLst>
                                    </p:anim>
                                    <p:animEffect transition="out" filter="wipe(down)">
                                      <p:cBhvr>
                                        <p:cTn id="87" dur="250"/>
                                        <p:tgtEl>
                                          <p:spTgt spid="37"/>
                                        </p:tgtEl>
                                      </p:cBhvr>
                                    </p:animEffect>
                                    <p:set>
                                      <p:cBhvr>
                                        <p:cTn id="88" dur="1" fill="hold">
                                          <p:stCondLst>
                                            <p:cond delay="249"/>
                                          </p:stCondLst>
                                        </p:cTn>
                                        <p:tgtEl>
                                          <p:spTgt spid="37"/>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250"/>
                                        <p:tgtEl>
                                          <p:spTgt spid="24"/>
                                        </p:tgtEl>
                                      </p:cBhvr>
                                    </p:animEffect>
                                    <p:set>
                                      <p:cBhvr>
                                        <p:cTn id="91" dur="1" fill="hold">
                                          <p:stCondLst>
                                            <p:cond delay="249"/>
                                          </p:stCondLst>
                                        </p:cTn>
                                        <p:tgtEl>
                                          <p:spTgt spid="24"/>
                                        </p:tgtEl>
                                        <p:attrNameLst>
                                          <p:attrName>style.visibility</p:attrName>
                                        </p:attrNameLst>
                                      </p:cBhvr>
                                      <p:to>
                                        <p:strVal val="hidden"/>
                                      </p:to>
                                    </p:set>
                                  </p:childTnLst>
                                </p:cTn>
                              </p:par>
                            </p:childTnLst>
                          </p:cTn>
                        </p:par>
                        <p:par>
                          <p:cTn id="92" fill="hold">
                            <p:stCondLst>
                              <p:cond delay="2000"/>
                            </p:stCondLst>
                            <p:childTnLst>
                              <p:par>
                                <p:cTn id="93" presetID="12" presetClass="exit" presetSubtype="4" fill="hold" nodeType="afterEffect">
                                  <p:stCondLst>
                                    <p:cond delay="0"/>
                                  </p:stCondLst>
                                  <p:childTnLst>
                                    <p:anim calcmode="lin" valueType="num">
                                      <p:cBhvr additive="base">
                                        <p:cTn id="94" dur="250"/>
                                        <p:tgtEl>
                                          <p:spTgt spid="30"/>
                                        </p:tgtEl>
                                        <p:attrNameLst>
                                          <p:attrName>ppt_y</p:attrName>
                                        </p:attrNameLst>
                                      </p:cBhvr>
                                      <p:tavLst>
                                        <p:tav tm="0">
                                          <p:val>
                                            <p:strVal val="#ppt_y"/>
                                          </p:val>
                                        </p:tav>
                                        <p:tav tm="100000">
                                          <p:val>
                                            <p:strVal val="#ppt_y+#ppt_h*1.125000"/>
                                          </p:val>
                                        </p:tav>
                                      </p:tavLst>
                                    </p:anim>
                                    <p:animEffect transition="out" filter="wipe(down)">
                                      <p:cBhvr>
                                        <p:cTn id="95" dur="250"/>
                                        <p:tgtEl>
                                          <p:spTgt spid="30"/>
                                        </p:tgtEl>
                                      </p:cBhvr>
                                    </p:animEffect>
                                    <p:set>
                                      <p:cBhvr>
                                        <p:cTn id="96" dur="1" fill="hold">
                                          <p:stCondLst>
                                            <p:cond delay="249"/>
                                          </p:stCondLst>
                                        </p:cTn>
                                        <p:tgtEl>
                                          <p:spTgt spid="30"/>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250"/>
                                        <p:tgtEl>
                                          <p:spTgt spid="23"/>
                                        </p:tgtEl>
                                      </p:cBhvr>
                                    </p:animEffect>
                                    <p:set>
                                      <p:cBhvr>
                                        <p:cTn id="99" dur="1" fill="hold">
                                          <p:stCondLst>
                                            <p:cond delay="249"/>
                                          </p:stCondLst>
                                        </p:cTn>
                                        <p:tgtEl>
                                          <p:spTgt spid="23"/>
                                        </p:tgtEl>
                                        <p:attrNameLst>
                                          <p:attrName>style.visibility</p:attrName>
                                        </p:attrNameLst>
                                      </p:cBhvr>
                                      <p:to>
                                        <p:strVal val="hidden"/>
                                      </p:to>
                                    </p:set>
                                  </p:childTnLst>
                                </p:cTn>
                              </p:par>
                            </p:childTnLst>
                          </p:cTn>
                        </p:par>
                        <p:par>
                          <p:cTn id="100" fill="hold">
                            <p:stCondLst>
                              <p:cond delay="2250"/>
                            </p:stCondLst>
                            <p:childTnLst>
                              <p:par>
                                <p:cTn id="101" presetID="12" presetClass="exit" presetSubtype="4" fill="hold" nodeType="afterEffect">
                                  <p:stCondLst>
                                    <p:cond delay="0"/>
                                  </p:stCondLst>
                                  <p:childTnLst>
                                    <p:anim calcmode="lin" valueType="num">
                                      <p:cBhvr additive="base">
                                        <p:cTn id="102" dur="250"/>
                                        <p:tgtEl>
                                          <p:spTgt spid="2"/>
                                        </p:tgtEl>
                                        <p:attrNameLst>
                                          <p:attrName>ppt_y</p:attrName>
                                        </p:attrNameLst>
                                      </p:cBhvr>
                                      <p:tavLst>
                                        <p:tav tm="0">
                                          <p:val>
                                            <p:strVal val="#ppt_y"/>
                                          </p:val>
                                        </p:tav>
                                        <p:tav tm="100000">
                                          <p:val>
                                            <p:strVal val="#ppt_y+#ppt_h*1.125000"/>
                                          </p:val>
                                        </p:tav>
                                      </p:tavLst>
                                    </p:anim>
                                    <p:animEffect transition="out" filter="wipe(down)">
                                      <p:cBhvr>
                                        <p:cTn id="103" dur="250"/>
                                        <p:tgtEl>
                                          <p:spTgt spid="2"/>
                                        </p:tgtEl>
                                      </p:cBhvr>
                                    </p:animEffect>
                                    <p:set>
                                      <p:cBhvr>
                                        <p:cTn id="104" dur="1" fill="hold">
                                          <p:stCondLst>
                                            <p:cond delay="249"/>
                                          </p:stCondLst>
                                        </p:cTn>
                                        <p:tgtEl>
                                          <p:spTgt spid="2"/>
                                        </p:tgtEl>
                                        <p:attrNameLst>
                                          <p:attrName>style.visibility</p:attrName>
                                        </p:attrNameLst>
                                      </p:cBhvr>
                                      <p:to>
                                        <p:strVal val="hidden"/>
                                      </p:to>
                                    </p:set>
                                  </p:childTnLst>
                                </p:cTn>
                              </p:par>
                              <p:par>
                                <p:cTn id="105" presetID="35" presetClass="path" presetSubtype="0" accel="50000" decel="50000" fill="hold" nodeType="withEffect">
                                  <p:stCondLst>
                                    <p:cond delay="0"/>
                                  </p:stCondLst>
                                  <p:childTnLst>
                                    <p:animMotion origin="layout" path="M 1.11111E-6 3.33333E-6 L -0.8 0.00416 " pathEditMode="relative" rAng="0" ptsTypes="AA">
                                      <p:cBhvr>
                                        <p:cTn id="106" dur="1250" fill="hold"/>
                                        <p:tgtEl>
                                          <p:spTgt spid="43"/>
                                        </p:tgtEl>
                                        <p:attrNameLst>
                                          <p:attrName>ppt_x</p:attrName>
                                          <p:attrName>ppt_y</p:attrName>
                                        </p:attrNameLst>
                                      </p:cBhvr>
                                      <p:rCtr x="-40000" y="208"/>
                                    </p:animMotion>
                                  </p:childTnLst>
                                </p:cTn>
                              </p:par>
                              <p:par>
                                <p:cTn id="107" presetID="35" presetClass="path" presetSubtype="0" accel="50000" decel="50000" fill="hold" grpId="1" nodeType="withEffect">
                                  <p:stCondLst>
                                    <p:cond delay="0"/>
                                  </p:stCondLst>
                                  <p:childTnLst>
                                    <p:animMotion origin="layout" path="M 1.38889E-6 4.07407E-6 L -0.80191 -0.00371 " pathEditMode="relative" rAng="0" ptsTypes="AA">
                                      <p:cBhvr>
                                        <p:cTn id="108" dur="1250" fill="hold"/>
                                        <p:tgtEl>
                                          <p:spTgt spid="27"/>
                                        </p:tgtEl>
                                        <p:attrNameLst>
                                          <p:attrName>ppt_x</p:attrName>
                                          <p:attrName>ppt_y</p:attrName>
                                        </p:attrNameLst>
                                      </p:cBhvr>
                                      <p:rCtr x="-40104" y="-185"/>
                                    </p:animMotion>
                                  </p:childTnLst>
                                </p:cTn>
                              </p:par>
                              <p:par>
                                <p:cTn id="109" presetID="18" presetClass="exit" presetSubtype="6" fill="hold" nodeType="withEffect">
                                  <p:stCondLst>
                                    <p:cond delay="0"/>
                                  </p:stCondLst>
                                  <p:childTnLst>
                                    <p:animEffect transition="out" filter="strips(downRight)">
                                      <p:cBhvr>
                                        <p:cTn id="110" dur="1250"/>
                                        <p:tgtEl>
                                          <p:spTgt spid="7"/>
                                        </p:tgtEl>
                                      </p:cBhvr>
                                    </p:animEffect>
                                    <p:set>
                                      <p:cBhvr>
                                        <p:cTn id="111" dur="1" fill="hold">
                                          <p:stCondLst>
                                            <p:cond delay="1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P spid="27" grpId="0"/>
      <p:bldP spid="27" grpId="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正方形/長方形 4"/>
          <p:cNvSpPr/>
          <p:nvPr/>
        </p:nvSpPr>
        <p:spPr>
          <a:xfrm>
            <a:off x="0" y="0"/>
            <a:ext cx="9144000"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スライド番号プレースホルダー 3"/>
          <p:cNvSpPr>
            <a:spLocks noGrp="1"/>
          </p:cNvSpPr>
          <p:nvPr>
            <p:ph type="sldNum" sz="quarter" idx="12"/>
          </p:nvPr>
        </p:nvSpPr>
        <p:spPr/>
        <p:txBody>
          <a:bodyPr/>
          <a:lstStyle/>
          <a:p>
            <a:fld id="{77BC51BC-B4E1-4696-A5AC-69017610EC25}" type="slidenum">
              <a:rPr lang="en-US" sz="1600" smtClean="0">
                <a:solidFill>
                  <a:schemeClr val="tx1"/>
                </a:solidFill>
              </a:rPr>
              <a:t>32</a:t>
            </a:fld>
            <a:endParaRPr lang="en-US" sz="1600" dirty="0">
              <a:solidFill>
                <a:schemeClr val="tx1"/>
              </a:solidFill>
            </a:endParaRPr>
          </a:p>
        </p:txBody>
      </p:sp>
      <p:grpSp>
        <p:nvGrpSpPr>
          <p:cNvPr id="11" name="グループ化 10"/>
          <p:cNvGrpSpPr/>
          <p:nvPr/>
        </p:nvGrpSpPr>
        <p:grpSpPr>
          <a:xfrm>
            <a:off x="2191042" y="0"/>
            <a:ext cx="4761915" cy="12614032"/>
            <a:chOff x="2191042" y="0"/>
            <a:chExt cx="4761915" cy="12614032"/>
          </a:xfrm>
        </p:grpSpPr>
        <p:sp>
          <p:nvSpPr>
            <p:cNvPr id="24" name="正方形/長方形 23"/>
            <p:cNvSpPr/>
            <p:nvPr/>
          </p:nvSpPr>
          <p:spPr>
            <a:xfrm>
              <a:off x="2201732" y="1"/>
              <a:ext cx="4751224" cy="12493597"/>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正方形/長方形 7"/>
            <p:cNvSpPr/>
            <p:nvPr/>
          </p:nvSpPr>
          <p:spPr>
            <a:xfrm>
              <a:off x="4344187" y="2579094"/>
              <a:ext cx="2579739" cy="1453119"/>
            </a:xfrm>
            <a:prstGeom prst="rect">
              <a:avLst/>
            </a:prstGeom>
            <a:solidFill>
              <a:schemeClr val="bg1"/>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p:nvSpPr>
          <p:spPr>
            <a:xfrm>
              <a:off x="4907276" y="4146474"/>
              <a:ext cx="2041104" cy="2682423"/>
            </a:xfrm>
            <a:prstGeom prst="rect">
              <a:avLst/>
            </a:prstGeom>
            <a:solidFill>
              <a:schemeClr val="bg1"/>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正方形/長方形 22"/>
            <p:cNvSpPr/>
            <p:nvPr/>
          </p:nvSpPr>
          <p:spPr>
            <a:xfrm>
              <a:off x="4393028" y="9789217"/>
              <a:ext cx="2559929" cy="1506225"/>
            </a:xfrm>
            <a:prstGeom prst="rect">
              <a:avLst/>
            </a:prstGeom>
            <a:solidFill>
              <a:schemeClr val="bg1"/>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図 29"/>
            <p:cNvPicPr>
              <a:picLocks noChangeAspect="1"/>
            </p:cNvPicPr>
            <p:nvPr/>
          </p:nvPicPr>
          <p:blipFill rotWithShape="1">
            <a:blip r:embed="rId3" cstate="print">
              <a:extLst>
                <a:ext uri="{28A0092B-C50C-407E-A947-70E740481C1C}">
                  <a14:useLocalDpi xmlns:a14="http://schemas.microsoft.com/office/drawing/2010/main" val="0"/>
                </a:ext>
              </a:extLst>
            </a:blip>
            <a:srcRect l="26657" t="30815" r="29146" b="26385"/>
            <a:stretch/>
          </p:blipFill>
          <p:spPr>
            <a:xfrm>
              <a:off x="5701662" y="11378860"/>
              <a:ext cx="1241997" cy="1226980"/>
            </a:xfrm>
            <a:prstGeom prst="rect">
              <a:avLst/>
            </a:prstGeom>
          </p:spPr>
        </p:pic>
        <p:pic>
          <p:nvPicPr>
            <p:cNvPr id="3" name="図 2"/>
            <p:cNvPicPr>
              <a:picLocks noChangeAspect="1"/>
            </p:cNvPicPr>
            <p:nvPr/>
          </p:nvPicPr>
          <p:blipFill rotWithShape="1">
            <a:blip r:embed="rId4"/>
            <a:srcRect b="15573"/>
            <a:stretch/>
          </p:blipFill>
          <p:spPr>
            <a:xfrm>
              <a:off x="4382755" y="11378860"/>
              <a:ext cx="1250107" cy="1226980"/>
            </a:xfrm>
            <a:prstGeom prst="rect">
              <a:avLst/>
            </a:prstGeom>
          </p:spPr>
        </p:pic>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t="4594" b="17062"/>
            <a:stretch/>
          </p:blipFill>
          <p:spPr>
            <a:xfrm rot="5400000">
              <a:off x="1846647" y="10152942"/>
              <a:ext cx="2829150" cy="2093030"/>
            </a:xfrm>
            <a:prstGeom prst="rect">
              <a:avLst/>
            </a:prstGeom>
          </p:spPr>
        </p:pic>
        <p:pic>
          <p:nvPicPr>
            <p:cNvPr id="1025" name="Picture 1" descr="D:\QQ\1050653810\Image\E025784B600F8BF9B50F8D9A192CED6"/>
            <p:cNvPicPr>
              <a:picLocks noChangeAspect="1" noChangeArrowheads="1"/>
            </p:cNvPicPr>
            <p:nvPr/>
          </p:nvPicPr>
          <p:blipFill rotWithShape="1">
            <a:blip r:embed="rId6">
              <a:extLst>
                <a:ext uri="{28A0092B-C50C-407E-A947-70E740481C1C}">
                  <a14:useLocalDpi xmlns:a14="http://schemas.microsoft.com/office/drawing/2010/main" val="0"/>
                </a:ext>
              </a:extLst>
            </a:blip>
            <a:srcRect l="13080" r="21304"/>
            <a:stretch/>
          </p:blipFill>
          <p:spPr bwMode="auto">
            <a:xfrm rot="16200000">
              <a:off x="2850756" y="4871289"/>
              <a:ext cx="1333631" cy="2605729"/>
            </a:xfrm>
            <a:prstGeom prst="rect">
              <a:avLst/>
            </a:prstGeom>
            <a:noFill/>
            <a:extLst>
              <a:ext uri="{909E8E84-426E-40DD-AFC4-6F175D3DCCD1}">
                <a14:hiddenFill xmlns:a14="http://schemas.microsoft.com/office/drawing/2010/main">
                  <a:solidFill>
                    <a:srgbClr val="FFFFFF"/>
                  </a:solidFill>
                </a14:hiddenFill>
              </a:ext>
            </a:extLst>
          </p:spPr>
        </p:pic>
        <p:pic>
          <p:nvPicPr>
            <p:cNvPr id="33" name="図 32"/>
            <p:cNvPicPr>
              <a:picLocks noChangeAspect="1"/>
            </p:cNvPicPr>
            <p:nvPr/>
          </p:nvPicPr>
          <p:blipFill rotWithShape="1">
            <a:blip r:embed="rId7">
              <a:extLst>
                <a:ext uri="{28A0092B-C50C-407E-A947-70E740481C1C}">
                  <a14:useLocalDpi xmlns:a14="http://schemas.microsoft.com/office/drawing/2010/main" val="0"/>
                </a:ext>
              </a:extLst>
            </a:blip>
            <a:srcRect l="6814" t="1" r="19603" b="34735"/>
            <a:stretch/>
          </p:blipFill>
          <p:spPr>
            <a:xfrm>
              <a:off x="2214706" y="4139890"/>
              <a:ext cx="1289033" cy="1279173"/>
            </a:xfrm>
            <a:prstGeom prst="rect">
              <a:avLst/>
            </a:prstGeom>
          </p:spPr>
        </p:pic>
        <p:pic>
          <p:nvPicPr>
            <p:cNvPr id="15" name="図 14"/>
            <p:cNvPicPr>
              <a:picLocks noChangeAspect="1"/>
            </p:cNvPicPr>
            <p:nvPr/>
          </p:nvPicPr>
          <p:blipFill rotWithShape="1">
            <a:blip r:embed="rId8" cstate="print">
              <a:extLst>
                <a:ext uri="{28A0092B-C50C-407E-A947-70E740481C1C}">
                  <a14:useLocalDpi xmlns:a14="http://schemas.microsoft.com/office/drawing/2010/main" val="0"/>
                </a:ext>
              </a:extLst>
            </a:blip>
            <a:srcRect r="15092"/>
            <a:stretch/>
          </p:blipFill>
          <p:spPr>
            <a:xfrm>
              <a:off x="5258040" y="6969517"/>
              <a:ext cx="1679942" cy="2708775"/>
            </a:xfrm>
            <a:prstGeom prst="rect">
              <a:avLst/>
            </a:prstGeom>
          </p:spPr>
        </p:pic>
        <p:pic>
          <p:nvPicPr>
            <p:cNvPr id="35" name="図 34"/>
            <p:cNvPicPr>
              <a:picLocks noChangeAspect="1"/>
            </p:cNvPicPr>
            <p:nvPr/>
          </p:nvPicPr>
          <p:blipFill rotWithShape="1">
            <a:blip r:embed="rId9" cstate="print">
              <a:extLst>
                <a:ext uri="{28A0092B-C50C-407E-A947-70E740481C1C}">
                  <a14:useLocalDpi xmlns:a14="http://schemas.microsoft.com/office/drawing/2010/main" val="0"/>
                </a:ext>
              </a:extLst>
            </a:blip>
            <a:srcRect t="23314" r="9804"/>
            <a:stretch/>
          </p:blipFill>
          <p:spPr>
            <a:xfrm>
              <a:off x="4334144" y="1220009"/>
              <a:ext cx="2571252" cy="1295920"/>
            </a:xfrm>
            <a:prstGeom prst="rect">
              <a:avLst/>
            </a:prstGeom>
          </p:spPr>
        </p:pic>
        <p:pic>
          <p:nvPicPr>
            <p:cNvPr id="34" name="図 33"/>
            <p:cNvPicPr>
              <a:picLocks noChangeAspect="1"/>
            </p:cNvPicPr>
            <p:nvPr/>
          </p:nvPicPr>
          <p:blipFill rotWithShape="1">
            <a:blip r:embed="rId10" cstate="print">
              <a:extLst>
                <a:ext uri="{28A0092B-C50C-407E-A947-70E740481C1C}">
                  <a14:useLocalDpi xmlns:a14="http://schemas.microsoft.com/office/drawing/2010/main" val="0"/>
                </a:ext>
              </a:extLst>
            </a:blip>
            <a:srcRect b="27075"/>
            <a:stretch/>
          </p:blipFill>
          <p:spPr>
            <a:xfrm>
              <a:off x="2214706" y="1199874"/>
              <a:ext cx="2069367" cy="2827275"/>
            </a:xfrm>
            <a:prstGeom prst="rect">
              <a:avLst/>
            </a:prstGeom>
          </p:spPr>
        </p:pic>
        <p:sp>
          <p:nvSpPr>
            <p:cNvPr id="26" name="正方形/長方形 25"/>
            <p:cNvSpPr/>
            <p:nvPr/>
          </p:nvSpPr>
          <p:spPr>
            <a:xfrm>
              <a:off x="2214705" y="9270"/>
              <a:ext cx="4723277" cy="102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正方形/長方形 38"/>
            <p:cNvSpPr/>
            <p:nvPr/>
          </p:nvSpPr>
          <p:spPr>
            <a:xfrm>
              <a:off x="2206820" y="6989444"/>
              <a:ext cx="1584598" cy="2652330"/>
            </a:xfrm>
            <a:prstGeom prst="rect">
              <a:avLst/>
            </a:prstGeom>
            <a:solidFill>
              <a:schemeClr val="bg1"/>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図 26"/>
            <p:cNvPicPr>
              <a:picLocks noChangeAspect="1"/>
            </p:cNvPicPr>
            <p:nvPr/>
          </p:nvPicPr>
          <p:blipFill rotWithShape="1">
            <a:blip r:embed="rId11" cstate="print">
              <a:extLst>
                <a:ext uri="{28A0092B-C50C-407E-A947-70E740481C1C}">
                  <a14:useLocalDpi xmlns:a14="http://schemas.microsoft.com/office/drawing/2010/main" val="0"/>
                </a:ext>
              </a:extLst>
            </a:blip>
            <a:srcRect t="7325"/>
            <a:stretch/>
          </p:blipFill>
          <p:spPr>
            <a:xfrm>
              <a:off x="3837379" y="6989445"/>
              <a:ext cx="1353775" cy="1364861"/>
            </a:xfrm>
            <a:prstGeom prst="rect">
              <a:avLst/>
            </a:prstGeom>
          </p:spPr>
        </p:pic>
        <p:sp>
          <p:nvSpPr>
            <p:cNvPr id="38" name="正方形/長方形 37"/>
            <p:cNvSpPr/>
            <p:nvPr/>
          </p:nvSpPr>
          <p:spPr>
            <a:xfrm>
              <a:off x="2191042" y="0"/>
              <a:ext cx="4751225" cy="3846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テキスト ボックス 39"/>
            <p:cNvSpPr txBox="1"/>
            <p:nvPr/>
          </p:nvSpPr>
          <p:spPr>
            <a:xfrm>
              <a:off x="3035640" y="529054"/>
              <a:ext cx="1288288" cy="302171"/>
            </a:xfrm>
            <a:prstGeom prst="rect">
              <a:avLst/>
            </a:prstGeom>
            <a:noFill/>
          </p:spPr>
          <p:txBody>
            <a:bodyPr wrap="none" rtlCol="0">
              <a:spAutoFit/>
            </a:bodyPr>
            <a:lstStyle/>
            <a:p>
              <a:r>
                <a:rPr lang="ja-JP" altLang="en-US" dirty="0" smtClean="0"/>
                <a:t>チームメンバー</a:t>
              </a:r>
              <a:endParaRPr lang="en-US" dirty="0"/>
            </a:p>
          </p:txBody>
        </p:sp>
        <p:sp>
          <p:nvSpPr>
            <p:cNvPr id="41" name="テキスト ボックス 40"/>
            <p:cNvSpPr txBox="1"/>
            <p:nvPr/>
          </p:nvSpPr>
          <p:spPr>
            <a:xfrm>
              <a:off x="2324624" y="45034"/>
              <a:ext cx="1873194" cy="302171"/>
            </a:xfrm>
            <a:prstGeom prst="rect">
              <a:avLst/>
            </a:prstGeom>
            <a:noFill/>
          </p:spPr>
          <p:txBody>
            <a:bodyPr wrap="none" rtlCol="0">
              <a:spAutoFit/>
            </a:bodyPr>
            <a:lstStyle/>
            <a:p>
              <a:r>
                <a:rPr lang="en-US" dirty="0" smtClean="0">
                  <a:solidFill>
                    <a:schemeClr val="bg1"/>
                  </a:solidFill>
                </a:rPr>
                <a:t>Hand of Midas </a:t>
              </a:r>
              <a:r>
                <a:rPr lang="ja-JP" altLang="en-US" dirty="0" smtClean="0">
                  <a:solidFill>
                    <a:schemeClr val="bg1"/>
                  </a:solidFill>
                </a:rPr>
                <a:t>ユニット</a:t>
              </a:r>
              <a:endParaRPr lang="en-US" dirty="0">
                <a:solidFill>
                  <a:schemeClr val="bg1"/>
                </a:solidFill>
              </a:endParaRPr>
            </a:p>
          </p:txBody>
        </p:sp>
        <p:sp>
          <p:nvSpPr>
            <p:cNvPr id="42" name="ホームベース 41"/>
            <p:cNvSpPr/>
            <p:nvPr/>
          </p:nvSpPr>
          <p:spPr>
            <a:xfrm>
              <a:off x="2501853" y="537738"/>
              <a:ext cx="447174" cy="206175"/>
            </a:xfrm>
            <a:prstGeom prst="homePlat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go</a:t>
              </a:r>
              <a:endParaRPr lang="en-US" sz="1400" dirty="0"/>
            </a:p>
          </p:txBody>
        </p:sp>
        <p:sp>
          <p:nvSpPr>
            <p:cNvPr id="43" name="角丸四角形 42"/>
            <p:cNvSpPr/>
            <p:nvPr/>
          </p:nvSpPr>
          <p:spPr>
            <a:xfrm>
              <a:off x="5236507" y="538978"/>
              <a:ext cx="1120205" cy="3547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ユビポインタ</a:t>
              </a:r>
              <a:endParaRPr lang="en-US" sz="1200" dirty="0">
                <a:solidFill>
                  <a:schemeClr val="tx1"/>
                </a:solidFill>
              </a:endParaRPr>
            </a:p>
          </p:txBody>
        </p:sp>
        <p:sp>
          <p:nvSpPr>
            <p:cNvPr id="45" name="テキスト ボックス 44"/>
            <p:cNvSpPr txBox="1"/>
            <p:nvPr/>
          </p:nvSpPr>
          <p:spPr>
            <a:xfrm>
              <a:off x="4450476" y="2657257"/>
              <a:ext cx="2408027" cy="1384995"/>
            </a:xfrm>
            <a:prstGeom prst="rect">
              <a:avLst/>
            </a:prstGeom>
            <a:noFill/>
          </p:spPr>
          <p:txBody>
            <a:bodyPr wrap="square" rtlCol="0">
              <a:spAutoFit/>
            </a:bodyPr>
            <a:lstStyle/>
            <a:p>
              <a:r>
                <a:rPr lang="ja-JP" altLang="en-US" dirty="0" smtClean="0"/>
                <a:t>羅（ラ）</a:t>
              </a:r>
              <a:endParaRPr lang="en-US" altLang="ja-JP" dirty="0" smtClean="0"/>
            </a:p>
            <a:p>
              <a:endParaRPr lang="en-US" sz="1600" dirty="0" smtClean="0"/>
            </a:p>
            <a:p>
              <a:r>
                <a:rPr lang="en-US" altLang="zh-CN" sz="1200" dirty="0" smtClean="0"/>
                <a:t>When</a:t>
              </a:r>
              <a:r>
                <a:rPr lang="zh-CN" altLang="en-US" sz="1200" dirty="0"/>
                <a:t> </a:t>
              </a:r>
              <a:r>
                <a:rPr lang="en-US" altLang="zh-CN" sz="1200" dirty="0" smtClean="0"/>
                <a:t>you are dead </a:t>
              </a:r>
              <a:r>
                <a:rPr lang="zh-CN" altLang="en-US" sz="1200" dirty="0" smtClean="0"/>
                <a:t>，</a:t>
              </a:r>
              <a:r>
                <a:rPr lang="en-US" altLang="zh-CN" sz="1200" dirty="0" smtClean="0"/>
                <a:t>you do not know you are dead</a:t>
              </a:r>
              <a:r>
                <a:rPr lang="zh-CN" altLang="en-US" sz="1200" dirty="0" smtClean="0"/>
                <a:t>。</a:t>
              </a:r>
              <a:r>
                <a:rPr lang="en-US" altLang="zh-CN" sz="1200" dirty="0" smtClean="0"/>
                <a:t>It is only painful for others </a:t>
              </a:r>
              <a:r>
                <a:rPr lang="zh-CN" altLang="en-US" sz="1200" dirty="0" smtClean="0"/>
                <a:t>。</a:t>
              </a:r>
              <a:r>
                <a:rPr lang="en-US" altLang="zh-CN" sz="1200" dirty="0" smtClean="0"/>
                <a:t>The same applies when you are stupid</a:t>
              </a:r>
            </a:p>
          </p:txBody>
        </p:sp>
        <p:sp>
          <p:nvSpPr>
            <p:cNvPr id="47" name="テキスト ボックス 46"/>
            <p:cNvSpPr txBox="1"/>
            <p:nvPr/>
          </p:nvSpPr>
          <p:spPr>
            <a:xfrm>
              <a:off x="2267820" y="7478454"/>
              <a:ext cx="1360875" cy="1754326"/>
            </a:xfrm>
            <a:prstGeom prst="rect">
              <a:avLst/>
            </a:prstGeom>
            <a:noFill/>
          </p:spPr>
          <p:txBody>
            <a:bodyPr wrap="square" rtlCol="0">
              <a:spAutoFit/>
            </a:bodyPr>
            <a:lstStyle/>
            <a:p>
              <a:r>
                <a:rPr lang="ja-JP" altLang="en-US" dirty="0"/>
                <a:t>呉</a:t>
              </a:r>
              <a:r>
                <a:rPr lang="ja-JP" altLang="en-US" dirty="0" smtClean="0"/>
                <a:t>（</a:t>
              </a:r>
              <a:r>
                <a:rPr lang="ja-JP" altLang="en-US" dirty="0"/>
                <a:t>ゴ</a:t>
              </a:r>
              <a:r>
                <a:rPr lang="ja-JP" altLang="en-US" dirty="0" smtClean="0"/>
                <a:t>）</a:t>
              </a:r>
              <a:endParaRPr lang="en-US" altLang="ja-JP" dirty="0" smtClean="0"/>
            </a:p>
            <a:p>
              <a:endParaRPr lang="en-US" dirty="0" smtClean="0"/>
            </a:p>
            <a:p>
              <a:r>
                <a:rPr lang="en-US" altLang="zh-CN" dirty="0" smtClean="0"/>
                <a:t>Hadoop</a:t>
              </a:r>
              <a:r>
                <a:rPr lang="ja-JP" altLang="en-US" dirty="0" smtClean="0"/>
                <a:t>　をやめて、</a:t>
              </a:r>
              <a:r>
                <a:rPr lang="en-US" altLang="ja-JP" dirty="0" smtClean="0"/>
                <a:t>SPARK</a:t>
              </a:r>
              <a:r>
                <a:rPr lang="ja-JP" altLang="en-US" dirty="0" smtClean="0"/>
                <a:t>をやりましょう</a:t>
              </a:r>
              <a:endParaRPr lang="en-US" altLang="zh-CN" dirty="0" smtClean="0"/>
            </a:p>
          </p:txBody>
        </p:sp>
        <p:sp>
          <p:nvSpPr>
            <p:cNvPr id="48" name="テキスト ボックス 47"/>
            <p:cNvSpPr txBox="1"/>
            <p:nvPr/>
          </p:nvSpPr>
          <p:spPr>
            <a:xfrm>
              <a:off x="5258039" y="4538104"/>
              <a:ext cx="1600463" cy="1477328"/>
            </a:xfrm>
            <a:prstGeom prst="rect">
              <a:avLst/>
            </a:prstGeom>
            <a:noFill/>
          </p:spPr>
          <p:txBody>
            <a:bodyPr wrap="square" rtlCol="0">
              <a:spAutoFit/>
            </a:bodyPr>
            <a:lstStyle/>
            <a:p>
              <a:pPr algn="r"/>
              <a:r>
                <a:rPr lang="ja-JP" altLang="en-US" dirty="0"/>
                <a:t>郭</a:t>
              </a:r>
              <a:r>
                <a:rPr lang="ja-JP" altLang="en-US" dirty="0" smtClean="0"/>
                <a:t>（</a:t>
              </a:r>
              <a:r>
                <a:rPr lang="ja-JP" altLang="en-US" dirty="0"/>
                <a:t>カク</a:t>
              </a:r>
              <a:r>
                <a:rPr lang="ja-JP" altLang="en-US" dirty="0" smtClean="0"/>
                <a:t>）</a:t>
              </a:r>
              <a:endParaRPr lang="en-US" altLang="ja-JP" dirty="0" smtClean="0"/>
            </a:p>
            <a:p>
              <a:endParaRPr lang="en-US" dirty="0" smtClean="0"/>
            </a:p>
            <a:p>
              <a:endParaRPr lang="en-US" dirty="0" smtClean="0"/>
            </a:p>
            <a:p>
              <a:r>
                <a:rPr lang="en-US" dirty="0" smtClean="0"/>
                <a:t>See you </a:t>
              </a:r>
            </a:p>
            <a:p>
              <a:r>
                <a:rPr lang="en-US" altLang="zh-CN" dirty="0" smtClean="0"/>
                <a:t>tomorrow</a:t>
              </a:r>
              <a:endParaRPr lang="en-US" dirty="0"/>
            </a:p>
          </p:txBody>
        </p:sp>
        <p:sp>
          <p:nvSpPr>
            <p:cNvPr id="49" name="テキスト ボックス 48"/>
            <p:cNvSpPr txBox="1"/>
            <p:nvPr/>
          </p:nvSpPr>
          <p:spPr>
            <a:xfrm>
              <a:off x="4450476" y="9988790"/>
              <a:ext cx="2454919" cy="1292662"/>
            </a:xfrm>
            <a:prstGeom prst="rect">
              <a:avLst/>
            </a:prstGeom>
            <a:noFill/>
          </p:spPr>
          <p:txBody>
            <a:bodyPr wrap="square" rtlCol="0">
              <a:spAutoFit/>
            </a:bodyPr>
            <a:lstStyle/>
            <a:p>
              <a:pPr algn="r"/>
              <a:r>
                <a:rPr lang="ja-JP" altLang="en-US" dirty="0"/>
                <a:t>王</a:t>
              </a:r>
              <a:r>
                <a:rPr lang="ja-JP" altLang="en-US" dirty="0" smtClean="0"/>
                <a:t>（</a:t>
              </a:r>
              <a:r>
                <a:rPr lang="ja-JP" altLang="en-US" dirty="0"/>
                <a:t>オウ</a:t>
              </a:r>
              <a:r>
                <a:rPr lang="ja-JP" altLang="en-US" dirty="0" smtClean="0"/>
                <a:t>）</a:t>
              </a:r>
              <a:endParaRPr lang="en-US" altLang="ja-JP" dirty="0" smtClean="0"/>
            </a:p>
            <a:p>
              <a:endParaRPr lang="en-US" dirty="0" smtClean="0"/>
            </a:p>
            <a:p>
              <a:r>
                <a:rPr lang="en-US" sz="1400" dirty="0"/>
                <a:t>You must be in tune with the times and prepared to break with tradition</a:t>
              </a:r>
              <a:endParaRPr lang="en-US" sz="1400" dirty="0" smtClean="0"/>
            </a:p>
          </p:txBody>
        </p:sp>
        <p:pic>
          <p:nvPicPr>
            <p:cNvPr id="6" name="図 5"/>
            <p:cNvPicPr>
              <a:picLocks noChangeAspect="1"/>
            </p:cNvPicPr>
            <p:nvPr/>
          </p:nvPicPr>
          <p:blipFill rotWithShape="1">
            <a:blip r:embed="rId12">
              <a:extLst>
                <a:ext uri="{28A0092B-C50C-407E-A947-70E740481C1C}">
                  <a14:useLocalDpi xmlns:a14="http://schemas.microsoft.com/office/drawing/2010/main" val="0"/>
                </a:ext>
              </a:extLst>
            </a:blip>
            <a:srcRect r="12593"/>
            <a:stretch/>
          </p:blipFill>
          <p:spPr>
            <a:xfrm>
              <a:off x="3605268" y="4150317"/>
              <a:ext cx="1222017" cy="1276594"/>
            </a:xfrm>
            <a:prstGeom prst="rect">
              <a:avLst/>
            </a:prstGeom>
          </p:spPr>
        </p:pic>
        <p:sp>
          <p:nvSpPr>
            <p:cNvPr id="9" name="正方形/長方形 8"/>
            <p:cNvSpPr/>
            <p:nvPr/>
          </p:nvSpPr>
          <p:spPr>
            <a:xfrm>
              <a:off x="3835735" y="8436166"/>
              <a:ext cx="1355419" cy="123647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テキスト ボックス 11"/>
            <p:cNvSpPr txBox="1"/>
            <p:nvPr/>
          </p:nvSpPr>
          <p:spPr>
            <a:xfrm>
              <a:off x="3938869" y="8738388"/>
              <a:ext cx="1167307" cy="646331"/>
            </a:xfrm>
            <a:prstGeom prst="rect">
              <a:avLst/>
            </a:prstGeom>
            <a:noFill/>
          </p:spPr>
          <p:txBody>
            <a:bodyPr wrap="none" rtlCol="0">
              <a:spAutoFit/>
            </a:bodyPr>
            <a:lstStyle/>
            <a:p>
              <a:r>
                <a:rPr lang="en-US" sz="1200" dirty="0" smtClean="0">
                  <a:solidFill>
                    <a:schemeClr val="bg1"/>
                  </a:solidFill>
                </a:rPr>
                <a:t>Hand of Midas</a:t>
              </a:r>
            </a:p>
            <a:p>
              <a:endParaRPr lang="en-US" sz="1200" dirty="0">
                <a:solidFill>
                  <a:schemeClr val="bg1"/>
                </a:solidFill>
              </a:endParaRPr>
            </a:p>
            <a:p>
              <a:r>
                <a:rPr lang="ja-JP" altLang="en-US" sz="1200" dirty="0" smtClean="0">
                  <a:solidFill>
                    <a:schemeClr val="bg1"/>
                  </a:solidFill>
                </a:rPr>
                <a:t>チームメンバー</a:t>
              </a:r>
              <a:endParaRPr lang="en-US" sz="1200" dirty="0">
                <a:solidFill>
                  <a:schemeClr val="bg1"/>
                </a:solidFill>
              </a:endParaRPr>
            </a:p>
          </p:txBody>
        </p:sp>
        <p:cxnSp>
          <p:nvCxnSpPr>
            <p:cNvPr id="10" name="直線コネクタ 9"/>
            <p:cNvCxnSpPr/>
            <p:nvPr/>
          </p:nvCxnSpPr>
          <p:spPr>
            <a:xfrm rot="60000" flipV="1">
              <a:off x="4356750" y="3096869"/>
              <a:ext cx="1332000" cy="2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rot="60000" flipV="1">
              <a:off x="5586498" y="5031176"/>
              <a:ext cx="1332000" cy="2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rot="60000" flipV="1">
              <a:off x="2223152" y="7868158"/>
              <a:ext cx="1332000" cy="2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rot="60000" flipV="1">
              <a:off x="5571258" y="10480062"/>
              <a:ext cx="1332000" cy="2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469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64" presetClass="path" presetSubtype="0" accel="50000" decel="50000" fill="hold" nodeType="afterEffect">
                                  <p:stCondLst>
                                    <p:cond delay="0"/>
                                  </p:stCondLst>
                                  <p:childTnLst>
                                    <p:animMotion origin="layout" path="M 0 4.07407E-6 L 0 -1.01737 " pathEditMode="relative" rAng="0" ptsTypes="AA">
                                      <p:cBhvr>
                                        <p:cTn id="10" dur="17000" fill="hold"/>
                                        <p:tgtEl>
                                          <p:spTgt spid="11"/>
                                        </p:tgtEl>
                                        <p:attrNameLst>
                                          <p:attrName>ppt_x</p:attrName>
                                          <p:attrName>ppt_y</p:attrName>
                                        </p:attrNameLst>
                                      </p:cBhvr>
                                      <p:rCtr x="0" y="-50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0" y="0"/>
            <a:ext cx="9144000"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正方形/長方形 3"/>
          <p:cNvSpPr/>
          <p:nvPr/>
        </p:nvSpPr>
        <p:spPr>
          <a:xfrm>
            <a:off x="4073285" y="1640597"/>
            <a:ext cx="4544834" cy="6502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テキスト ボックス 29"/>
          <p:cNvSpPr txBox="1"/>
          <p:nvPr/>
        </p:nvSpPr>
        <p:spPr>
          <a:xfrm>
            <a:off x="428252" y="5553735"/>
            <a:ext cx="800219" cy="461665"/>
          </a:xfrm>
          <a:prstGeom prst="rect">
            <a:avLst/>
          </a:prstGeom>
          <a:noFill/>
        </p:spPr>
        <p:txBody>
          <a:bodyPr wrap="none" rtlCol="0">
            <a:spAutoFit/>
          </a:bodyPr>
          <a:lstStyle/>
          <a:p>
            <a:r>
              <a:rPr lang="ja-JP" altLang="en-US" sz="2400" b="1" dirty="0">
                <a:solidFill>
                  <a:srgbClr val="965B43"/>
                </a:solidFill>
              </a:rPr>
              <a:t>分析</a:t>
            </a:r>
            <a:endParaRPr lang="en-US" sz="2400" b="1" dirty="0">
              <a:solidFill>
                <a:srgbClr val="965B43"/>
              </a:solidFill>
            </a:endParaRPr>
          </a:p>
        </p:txBody>
      </p:sp>
      <p:sp>
        <p:nvSpPr>
          <p:cNvPr id="31" name="テキスト ボックス 30"/>
          <p:cNvSpPr txBox="1"/>
          <p:nvPr/>
        </p:nvSpPr>
        <p:spPr>
          <a:xfrm>
            <a:off x="4165879" y="2644183"/>
            <a:ext cx="4317207" cy="1938992"/>
          </a:xfrm>
          <a:prstGeom prst="rect">
            <a:avLst/>
          </a:prstGeom>
          <a:noFill/>
        </p:spPr>
        <p:txBody>
          <a:bodyPr wrap="none" rtlCol="0">
            <a:spAutoFit/>
          </a:bodyPr>
          <a:lstStyle/>
          <a:p>
            <a:r>
              <a:rPr lang="ja-JP" altLang="en-US" sz="2000" dirty="0" smtClean="0">
                <a:latin typeface="+mn-ea"/>
              </a:rPr>
              <a:t>特徴：</a:t>
            </a:r>
            <a:endParaRPr lang="en-US" altLang="ja-JP" sz="2000" dirty="0" smtClean="0">
              <a:latin typeface="+mn-ea"/>
            </a:endParaRPr>
          </a:p>
          <a:p>
            <a:endParaRPr lang="en-US" altLang="ja-JP" sz="2000" dirty="0">
              <a:latin typeface="+mn-ea"/>
            </a:endParaRPr>
          </a:p>
          <a:p>
            <a:pPr marL="342900" indent="-342900">
              <a:buFont typeface="+mj-lt"/>
              <a:buAutoNum type="arabicPeriod"/>
            </a:pPr>
            <a:r>
              <a:rPr lang="ja-JP" altLang="en-US" sz="2000" dirty="0" smtClean="0">
                <a:latin typeface="+mn-ea"/>
              </a:rPr>
              <a:t>直感的</a:t>
            </a:r>
            <a:r>
              <a:rPr lang="ja-JP" altLang="en-US" sz="2000" dirty="0">
                <a:latin typeface="+mn-ea"/>
              </a:rPr>
              <a:t>な</a:t>
            </a:r>
            <a:r>
              <a:rPr lang="ja-JP" altLang="en-US" sz="2000" dirty="0" smtClean="0">
                <a:latin typeface="+mn-ea"/>
              </a:rPr>
              <a:t>入力</a:t>
            </a:r>
            <a:endParaRPr lang="en-US" altLang="ja-JP" sz="2000" dirty="0" smtClean="0">
              <a:latin typeface="+mn-ea"/>
            </a:endParaRPr>
          </a:p>
          <a:p>
            <a:pPr marL="342900" indent="-342900">
              <a:buFont typeface="+mj-lt"/>
              <a:buAutoNum type="arabicPeriod"/>
            </a:pPr>
            <a:r>
              <a:rPr lang="ja-JP" altLang="en-US" sz="2000" dirty="0" smtClean="0">
                <a:latin typeface="+mn-ea"/>
              </a:rPr>
              <a:t>軽い</a:t>
            </a:r>
            <a:endParaRPr lang="ja-JP" altLang="en-US" sz="2000" dirty="0">
              <a:latin typeface="+mn-ea"/>
            </a:endParaRPr>
          </a:p>
          <a:p>
            <a:pPr marL="342900" indent="-342900">
              <a:buFont typeface="+mj-lt"/>
              <a:buAutoNum type="arabicPeriod"/>
            </a:pPr>
            <a:r>
              <a:rPr lang="ja-JP" altLang="en-US" sz="2000" dirty="0" smtClean="0">
                <a:latin typeface="+mn-ea"/>
              </a:rPr>
              <a:t>遠距離</a:t>
            </a:r>
            <a:r>
              <a:rPr lang="ja-JP" altLang="en-US" sz="2000" dirty="0">
                <a:latin typeface="+mn-ea"/>
              </a:rPr>
              <a:t>操作</a:t>
            </a:r>
          </a:p>
          <a:p>
            <a:pPr marL="342900" indent="-342900">
              <a:buFont typeface="+mj-lt"/>
              <a:buAutoNum type="arabicPeriod"/>
            </a:pPr>
            <a:r>
              <a:rPr lang="ja-JP" altLang="en-US" sz="2000" dirty="0" smtClean="0">
                <a:latin typeface="+mn-ea"/>
              </a:rPr>
              <a:t>追加</a:t>
            </a:r>
            <a:r>
              <a:rPr lang="ja-JP" altLang="en-US" sz="2000" dirty="0">
                <a:latin typeface="+mn-ea"/>
              </a:rPr>
              <a:t>機能（</a:t>
            </a:r>
            <a:r>
              <a:rPr lang="ja-JP" altLang="en-US" sz="2000" dirty="0" smtClean="0">
                <a:latin typeface="+mn-ea"/>
              </a:rPr>
              <a:t>プレゼンテーション向け）</a:t>
            </a:r>
            <a:endParaRPr lang="ja-JP" altLang="en-US" sz="2000" dirty="0">
              <a:latin typeface="+mn-ea"/>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421" y="1711718"/>
            <a:ext cx="3200768" cy="1988970"/>
          </a:xfrm>
          <a:prstGeom prst="rect">
            <a:avLst/>
          </a:prstGeom>
        </p:spPr>
      </p:pic>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4</a:t>
            </a:fld>
            <a:endParaRPr lang="en-US" sz="1600" dirty="0">
              <a:solidFill>
                <a:schemeClr val="tx1"/>
              </a:solidFill>
            </a:endParaRPr>
          </a:p>
        </p:txBody>
      </p:sp>
      <p:sp>
        <p:nvSpPr>
          <p:cNvPr id="3" name="テキスト ボックス 2"/>
          <p:cNvSpPr txBox="1"/>
          <p:nvPr/>
        </p:nvSpPr>
        <p:spPr>
          <a:xfrm>
            <a:off x="4073285" y="1711717"/>
            <a:ext cx="4031873" cy="400110"/>
          </a:xfrm>
          <a:prstGeom prst="rect">
            <a:avLst/>
          </a:prstGeom>
          <a:noFill/>
        </p:spPr>
        <p:txBody>
          <a:bodyPr wrap="none" rtlCol="0">
            <a:spAutoFit/>
          </a:bodyPr>
          <a:lstStyle/>
          <a:p>
            <a:r>
              <a:rPr lang="ja-JP" altLang="en-US" sz="2000" dirty="0">
                <a:solidFill>
                  <a:schemeClr val="bg1"/>
                </a:solidFill>
                <a:latin typeface="DotumChe" panose="020B0609000101010101" pitchFamily="49" charset="-127"/>
                <a:ea typeface="DotumChe" panose="020B0609000101010101" pitchFamily="49" charset="-127"/>
              </a:rPr>
              <a:t>プレゼンを快適に</a:t>
            </a:r>
            <a:r>
              <a:rPr lang="ja-JP" altLang="en-US" sz="2000" dirty="0" smtClean="0">
                <a:solidFill>
                  <a:schemeClr val="bg1"/>
                </a:solidFill>
                <a:latin typeface="DotumChe" panose="020B0609000101010101" pitchFamily="49" charset="-127"/>
                <a:ea typeface="DotumChe" panose="020B0609000101010101" pitchFamily="49" charset="-127"/>
              </a:rPr>
              <a:t>する端末</a:t>
            </a:r>
            <a:r>
              <a:rPr lang="ja-JP" altLang="en-US" sz="2000" dirty="0" smtClean="0">
                <a:solidFill>
                  <a:schemeClr val="bg1"/>
                </a:solidFill>
                <a:latin typeface="DotumChe" panose="020B0609000101010101" pitchFamily="49" charset="-127"/>
                <a:ea typeface="DotumChe" panose="020B0609000101010101" pitchFamily="49" charset="-127"/>
              </a:rPr>
              <a:t>を</a:t>
            </a:r>
            <a:r>
              <a:rPr lang="ja-JP" altLang="en-US" sz="2000" dirty="0" smtClean="0">
                <a:solidFill>
                  <a:schemeClr val="bg1"/>
                </a:solidFill>
                <a:latin typeface="DotumChe" panose="020B0609000101010101" pitchFamily="49" charset="-127"/>
                <a:ea typeface="DotumChe" panose="020B0609000101010101" pitchFamily="49" charset="-127"/>
              </a:rPr>
              <a:t>開発</a:t>
            </a:r>
            <a:endParaRPr lang="en-US" altLang="ja-JP" sz="2000" dirty="0">
              <a:solidFill>
                <a:schemeClr val="bg1"/>
              </a:solidFill>
              <a:latin typeface="DotumChe" panose="020B0609000101010101" pitchFamily="49" charset="-127"/>
              <a:ea typeface="DotumChe" panose="020B0609000101010101" pitchFamily="49" charset="-127"/>
            </a:endParaRPr>
          </a:p>
        </p:txBody>
      </p:sp>
      <p:cxnSp>
        <p:nvCxnSpPr>
          <p:cNvPr id="33" name="直線コネクタ 32"/>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ドーナツ 33"/>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テキスト ボックス 34"/>
          <p:cNvSpPr txBox="1"/>
          <p:nvPr/>
        </p:nvSpPr>
        <p:spPr>
          <a:xfrm>
            <a:off x="255531" y="151765"/>
            <a:ext cx="2138727" cy="584775"/>
          </a:xfrm>
          <a:prstGeom prst="rect">
            <a:avLst/>
          </a:prstGeom>
          <a:noFill/>
        </p:spPr>
        <p:txBody>
          <a:bodyPr wrap="none" rtlCol="0">
            <a:spAutoFit/>
          </a:bodyPr>
          <a:lstStyle/>
          <a:p>
            <a:r>
              <a:rPr lang="en-US" altLang="ja-JP" sz="3200" dirty="0"/>
              <a:t>2</a:t>
            </a:r>
            <a:r>
              <a:rPr lang="en-US" altLang="ja-JP" sz="3200" dirty="0" smtClean="0"/>
              <a:t>.</a:t>
            </a:r>
            <a:r>
              <a:rPr lang="ja-JP" altLang="en-US" sz="3200" dirty="0" smtClean="0"/>
              <a:t>要求分析</a:t>
            </a:r>
            <a:endParaRPr lang="en-US" sz="3200" dirty="0"/>
          </a:p>
        </p:txBody>
      </p:sp>
    </p:spTree>
    <p:extLst>
      <p:ext uri="{BB962C8B-B14F-4D97-AF65-F5344CB8AC3E}">
        <p14:creationId xmlns:p14="http://schemas.microsoft.com/office/powerpoint/2010/main" val="370648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75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p:bldP spid="3"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p:cNvSpPr/>
          <p:nvPr/>
        </p:nvSpPr>
        <p:spPr>
          <a:xfrm>
            <a:off x="0" y="0"/>
            <a:ext cx="9144000"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スライド番号プレースホルダー 9"/>
          <p:cNvSpPr>
            <a:spLocks noGrp="1"/>
          </p:cNvSpPr>
          <p:nvPr>
            <p:ph type="sldNum" sz="quarter" idx="12"/>
          </p:nvPr>
        </p:nvSpPr>
        <p:spPr/>
        <p:txBody>
          <a:bodyPr/>
          <a:lstStyle/>
          <a:p>
            <a:fld id="{77BC51BC-B4E1-4696-A5AC-69017610EC25}" type="slidenum">
              <a:rPr lang="en-US" sz="1600" smtClean="0">
                <a:solidFill>
                  <a:schemeClr val="tx1"/>
                </a:solidFill>
              </a:rPr>
              <a:t>5</a:t>
            </a:fld>
            <a:endParaRPr lang="en-US" sz="1600" dirty="0">
              <a:solidFill>
                <a:schemeClr val="tx1"/>
              </a:solidFill>
            </a:endParaRPr>
          </a:p>
        </p:txBody>
      </p:sp>
      <p:sp>
        <p:nvSpPr>
          <p:cNvPr id="29" name="テキスト ボックス 28"/>
          <p:cNvSpPr txBox="1"/>
          <p:nvPr/>
        </p:nvSpPr>
        <p:spPr>
          <a:xfrm>
            <a:off x="428252" y="5553735"/>
            <a:ext cx="800219" cy="461665"/>
          </a:xfrm>
          <a:prstGeom prst="rect">
            <a:avLst/>
          </a:prstGeom>
          <a:noFill/>
        </p:spPr>
        <p:txBody>
          <a:bodyPr wrap="none" rtlCol="0">
            <a:spAutoFit/>
          </a:bodyPr>
          <a:lstStyle/>
          <a:p>
            <a:r>
              <a:rPr lang="ja-JP" altLang="en-US" sz="2400" b="1" dirty="0">
                <a:solidFill>
                  <a:srgbClr val="965B43"/>
                </a:solidFill>
              </a:rPr>
              <a:t>分析</a:t>
            </a:r>
            <a:endParaRPr lang="en-US" sz="2400" b="1" dirty="0">
              <a:solidFill>
                <a:srgbClr val="965B43"/>
              </a:solidFill>
            </a:endParaRPr>
          </a:p>
        </p:txBody>
      </p:sp>
      <p:cxnSp>
        <p:nvCxnSpPr>
          <p:cNvPr id="31" name="直線コネクタ 3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ドーナツ 31"/>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テキスト ボックス 32"/>
          <p:cNvSpPr txBox="1"/>
          <p:nvPr/>
        </p:nvSpPr>
        <p:spPr>
          <a:xfrm>
            <a:off x="255531" y="151765"/>
            <a:ext cx="1728358" cy="584775"/>
          </a:xfrm>
          <a:prstGeom prst="rect">
            <a:avLst/>
          </a:prstGeom>
          <a:noFill/>
        </p:spPr>
        <p:txBody>
          <a:bodyPr wrap="none" rtlCol="0">
            <a:spAutoFit/>
          </a:bodyPr>
          <a:lstStyle/>
          <a:p>
            <a:r>
              <a:rPr lang="en-US" altLang="ja-JP" sz="3200" dirty="0"/>
              <a:t>3</a:t>
            </a:r>
            <a:r>
              <a:rPr lang="en-US" altLang="ja-JP" sz="3200" dirty="0" smtClean="0"/>
              <a:t>.</a:t>
            </a:r>
            <a:r>
              <a:rPr lang="ja-JP" altLang="en-US" sz="3200" dirty="0" smtClean="0"/>
              <a:t>解決策</a:t>
            </a:r>
            <a:endParaRPr lang="en-US" sz="3200" dirty="0"/>
          </a:p>
        </p:txBody>
      </p:sp>
      <p:grpSp>
        <p:nvGrpSpPr>
          <p:cNvPr id="7" name="グループ化 6"/>
          <p:cNvGrpSpPr/>
          <p:nvPr/>
        </p:nvGrpSpPr>
        <p:grpSpPr>
          <a:xfrm>
            <a:off x="901862" y="1939222"/>
            <a:ext cx="7613488" cy="2967964"/>
            <a:chOff x="901862" y="1939222"/>
            <a:chExt cx="7613488" cy="2967964"/>
          </a:xfrm>
        </p:grpSpPr>
        <p:sp>
          <p:nvSpPr>
            <p:cNvPr id="3" name="正方形/長方形 2"/>
            <p:cNvSpPr/>
            <p:nvPr/>
          </p:nvSpPr>
          <p:spPr>
            <a:xfrm>
              <a:off x="901862" y="1939222"/>
              <a:ext cx="7613488" cy="2967964"/>
            </a:xfrm>
            <a:prstGeom prst="rect">
              <a:avLst/>
            </a:prstGeom>
            <a:solidFill>
              <a:srgbClr val="ECD063"/>
            </a:solidFill>
            <a:ln>
              <a:solidFill>
                <a:srgbClr val="ECD063"/>
              </a:solid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正方形/長方形 3"/>
            <p:cNvSpPr/>
            <p:nvPr/>
          </p:nvSpPr>
          <p:spPr>
            <a:xfrm>
              <a:off x="1400536" y="2117083"/>
              <a:ext cx="3576577" cy="6492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テキスト ボックス 12"/>
            <p:cNvSpPr txBox="1"/>
            <p:nvPr/>
          </p:nvSpPr>
          <p:spPr>
            <a:xfrm>
              <a:off x="1553628" y="2117083"/>
              <a:ext cx="6581107" cy="2308324"/>
            </a:xfrm>
            <a:prstGeom prst="rect">
              <a:avLst/>
            </a:prstGeom>
            <a:noFill/>
          </p:spPr>
          <p:txBody>
            <a:bodyPr wrap="square" rtlCol="0">
              <a:spAutoFit/>
            </a:bodyPr>
            <a:lstStyle/>
            <a:p>
              <a:r>
                <a:rPr lang="ja-JP" altLang="en-US" sz="2400" b="1" dirty="0" smtClean="0">
                  <a:solidFill>
                    <a:schemeClr val="bg1"/>
                  </a:solidFill>
                  <a:latin typeface="+mn-ea"/>
                </a:rPr>
                <a:t>製品名：ユビポインタ</a:t>
              </a:r>
              <a:endParaRPr lang="en-US" altLang="ja-JP" sz="2400" b="1" dirty="0">
                <a:solidFill>
                  <a:schemeClr val="bg1"/>
                </a:solidFill>
                <a:latin typeface="+mn-ea"/>
              </a:endParaRPr>
            </a:p>
            <a:p>
              <a:endParaRPr lang="en-US" altLang="ja-JP" sz="2400" b="1" dirty="0" smtClean="0">
                <a:latin typeface="+mn-ea"/>
              </a:endParaRPr>
            </a:p>
            <a:p>
              <a:endParaRPr lang="en-US" altLang="ja-JP" sz="2400" b="1" dirty="0">
                <a:latin typeface="+mn-ea"/>
              </a:endParaRPr>
            </a:p>
            <a:p>
              <a:pPr marL="285750" indent="-285750">
                <a:buFont typeface="Arial" panose="020B0604020202020204" pitchFamily="34" charset="0"/>
                <a:buChar char="•"/>
              </a:pPr>
              <a:r>
                <a:rPr lang="ja-JP" altLang="en-US" sz="2400" b="1" dirty="0">
                  <a:latin typeface="+mn-ea"/>
                </a:rPr>
                <a:t>移動認識センサーを用いたデバイス</a:t>
              </a:r>
              <a:endParaRPr lang="en-US" altLang="ja-JP" sz="2400" b="1" dirty="0">
                <a:latin typeface="+mn-ea"/>
              </a:endParaRPr>
            </a:p>
            <a:p>
              <a:pPr marL="285750" indent="-285750">
                <a:buFont typeface="Arial" panose="020B0604020202020204" pitchFamily="34" charset="0"/>
                <a:buChar char="•"/>
              </a:pPr>
              <a:r>
                <a:rPr lang="ja-JP" altLang="en-US" sz="2400" b="1" dirty="0">
                  <a:latin typeface="+mn-ea"/>
                </a:rPr>
                <a:t>スクリーンを指でさすことで</a:t>
              </a:r>
              <a:r>
                <a:rPr lang="ja-JP" altLang="en-US" sz="2400" b="1" dirty="0" smtClean="0">
                  <a:latin typeface="+mn-ea"/>
                </a:rPr>
                <a:t>カーソル</a:t>
              </a:r>
              <a:r>
                <a:rPr lang="ja-JP" altLang="en-US" sz="2400" b="1" dirty="0">
                  <a:latin typeface="+mn-ea"/>
                </a:rPr>
                <a:t>を操作</a:t>
              </a:r>
              <a:endParaRPr lang="en-US" altLang="ja-JP" sz="2400" b="1" dirty="0">
                <a:latin typeface="+mn-ea"/>
              </a:endParaRPr>
            </a:p>
            <a:p>
              <a:endParaRPr lang="en-US" sz="2400" b="1" dirty="0">
                <a:latin typeface="+mn-ea"/>
              </a:endParaRPr>
            </a:p>
          </p:txBody>
        </p:sp>
      </p:grpSp>
    </p:spTree>
    <p:extLst>
      <p:ext uri="{BB962C8B-B14F-4D97-AF65-F5344CB8AC3E}">
        <p14:creationId xmlns:p14="http://schemas.microsoft.com/office/powerpoint/2010/main" val="120634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50" fill="hold"/>
                                        <p:tgtEl>
                                          <p:spTgt spid="7"/>
                                        </p:tgtEl>
                                        <p:attrNameLst>
                                          <p:attrName>ppt_w</p:attrName>
                                        </p:attrNameLst>
                                      </p:cBhvr>
                                      <p:tavLst>
                                        <p:tav tm="0">
                                          <p:val>
                                            <p:fltVal val="0"/>
                                          </p:val>
                                        </p:tav>
                                        <p:tav tm="100000">
                                          <p:val>
                                            <p:strVal val="#ppt_w"/>
                                          </p:val>
                                        </p:tav>
                                      </p:tavLst>
                                    </p:anim>
                                    <p:anim calcmode="lin" valueType="num">
                                      <p:cBhvr>
                                        <p:cTn id="12" dur="250" fill="hold"/>
                                        <p:tgtEl>
                                          <p:spTgt spid="7"/>
                                        </p:tgtEl>
                                        <p:attrNameLst>
                                          <p:attrName>ppt_h</p:attrName>
                                        </p:attrNameLst>
                                      </p:cBhvr>
                                      <p:tavLst>
                                        <p:tav tm="0">
                                          <p:val>
                                            <p:fltVal val="0"/>
                                          </p:val>
                                        </p:tav>
                                        <p:tav tm="100000">
                                          <p:val>
                                            <p:strVal val="#ppt_h"/>
                                          </p:val>
                                        </p:tav>
                                      </p:tavLst>
                                    </p:anim>
                                    <p:animEffect transition="in" filter="fade">
                                      <p:cBhvr>
                                        <p:cTn id="1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0"/>
            <a:ext cx="9131846" cy="6858000"/>
          </a:xfrm>
          <a:prstGeom prst="rect">
            <a:avLst/>
          </a:prstGeom>
          <a:solidFill>
            <a:srgbClr val="B1AE9F"/>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直線コネクタ 6"/>
          <p:cNvCxnSpPr/>
          <p:nvPr/>
        </p:nvCxnSpPr>
        <p:spPr>
          <a:xfrm>
            <a:off x="792480" y="6412970"/>
            <a:ext cx="54858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74552" y="5634760"/>
            <a:ext cx="700833" cy="400110"/>
          </a:xfrm>
          <a:prstGeom prst="rect">
            <a:avLst/>
          </a:prstGeom>
          <a:noFill/>
        </p:spPr>
        <p:txBody>
          <a:bodyPr wrap="none" rtlCol="0">
            <a:spAutoFit/>
          </a:bodyPr>
          <a:lstStyle/>
          <a:p>
            <a:r>
              <a:rPr lang="ja-JP" altLang="en-US" sz="2000" b="1" dirty="0">
                <a:solidFill>
                  <a:schemeClr val="bg1"/>
                </a:solidFill>
              </a:rPr>
              <a:t>分析</a:t>
            </a:r>
            <a:endParaRPr lang="en-US" sz="2000" b="1" dirty="0">
              <a:solidFill>
                <a:schemeClr val="bg1"/>
              </a:solidFill>
            </a:endParaRPr>
          </a:p>
        </p:txBody>
      </p:sp>
      <p:sp>
        <p:nvSpPr>
          <p:cNvPr id="24" name="テキスト ボックス 23"/>
          <p:cNvSpPr txBox="1"/>
          <p:nvPr/>
        </p:nvSpPr>
        <p:spPr>
          <a:xfrm>
            <a:off x="2148432" y="5582002"/>
            <a:ext cx="803425" cy="461665"/>
          </a:xfrm>
          <a:prstGeom prst="rect">
            <a:avLst/>
          </a:prstGeom>
          <a:noFill/>
        </p:spPr>
        <p:txBody>
          <a:bodyPr wrap="none" rtlCol="0">
            <a:spAutoFit/>
          </a:bodyPr>
          <a:lstStyle/>
          <a:p>
            <a:r>
              <a:rPr lang="ja-JP" altLang="en-US" sz="2400" b="1" dirty="0">
                <a:solidFill>
                  <a:srgbClr val="965B43"/>
                </a:solidFill>
              </a:rPr>
              <a:t>設計</a:t>
            </a:r>
            <a:endParaRPr lang="en-US" sz="2400" b="1" dirty="0">
              <a:solidFill>
                <a:srgbClr val="965B43"/>
              </a:solidFill>
            </a:endParaRPr>
          </a:p>
        </p:txBody>
      </p:sp>
      <p:sp>
        <p:nvSpPr>
          <p:cNvPr id="25" name="テキスト ボックス 24"/>
          <p:cNvSpPr txBox="1"/>
          <p:nvPr/>
        </p:nvSpPr>
        <p:spPr>
          <a:xfrm>
            <a:off x="4073113" y="5630326"/>
            <a:ext cx="697627" cy="400110"/>
          </a:xfrm>
          <a:prstGeom prst="rect">
            <a:avLst/>
          </a:prstGeom>
          <a:noFill/>
        </p:spPr>
        <p:txBody>
          <a:bodyPr wrap="none" rtlCol="0">
            <a:spAutoFit/>
          </a:bodyPr>
          <a:lstStyle/>
          <a:p>
            <a:r>
              <a:rPr lang="ja-JP" altLang="en-US" sz="2000" b="1" dirty="0">
                <a:solidFill>
                  <a:schemeClr val="bg1"/>
                </a:solidFill>
              </a:rPr>
              <a:t>開発</a:t>
            </a:r>
            <a:endParaRPr lang="en-US" sz="2000" b="1" dirty="0">
              <a:solidFill>
                <a:schemeClr val="bg1"/>
              </a:solidFill>
            </a:endParaRPr>
          </a:p>
        </p:txBody>
      </p:sp>
      <p:sp>
        <p:nvSpPr>
          <p:cNvPr id="26" name="テキスト ボックス 25"/>
          <p:cNvSpPr txBox="1"/>
          <p:nvPr/>
        </p:nvSpPr>
        <p:spPr>
          <a:xfrm>
            <a:off x="5648138" y="5631635"/>
            <a:ext cx="1301959" cy="400110"/>
          </a:xfrm>
          <a:prstGeom prst="rect">
            <a:avLst/>
          </a:prstGeom>
          <a:noFill/>
        </p:spPr>
        <p:txBody>
          <a:bodyPr wrap="none" rtlCol="0">
            <a:spAutoFit/>
          </a:bodyPr>
          <a:lstStyle/>
          <a:p>
            <a:r>
              <a:rPr lang="ja-JP" altLang="en-US" sz="2000" b="1" dirty="0">
                <a:solidFill>
                  <a:schemeClr val="bg1"/>
                </a:solidFill>
              </a:rPr>
              <a:t>アドバイス</a:t>
            </a:r>
            <a:endParaRPr lang="en-US" sz="2000" b="1" dirty="0">
              <a:solidFill>
                <a:schemeClr val="bg1"/>
              </a:solidFill>
            </a:endParaRPr>
          </a:p>
        </p:txBody>
      </p:sp>
      <p:grpSp>
        <p:nvGrpSpPr>
          <p:cNvPr id="13" name="グループ化 12"/>
          <p:cNvGrpSpPr/>
          <p:nvPr/>
        </p:nvGrpSpPr>
        <p:grpSpPr>
          <a:xfrm>
            <a:off x="2550145" y="4213185"/>
            <a:ext cx="401712" cy="1368817"/>
            <a:chOff x="2741253" y="4245008"/>
            <a:chExt cx="401712" cy="1368817"/>
          </a:xfrm>
        </p:grpSpPr>
        <p:cxnSp>
          <p:nvCxnSpPr>
            <p:cNvPr id="8" name="直線コネクタ 7"/>
            <p:cNvCxnSpPr>
              <a:stCxn id="24" idx="0"/>
            </p:cNvCxnSpPr>
            <p:nvPr/>
          </p:nvCxnSpPr>
          <p:spPr>
            <a:xfrm flipV="1">
              <a:off x="2741253" y="4962638"/>
              <a:ext cx="401712" cy="65118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3038480" y="4245008"/>
              <a:ext cx="104485" cy="71763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p:nvPr/>
        </p:nvGrpSpPr>
        <p:grpSpPr>
          <a:xfrm>
            <a:off x="1228470" y="1175914"/>
            <a:ext cx="4181729" cy="2940622"/>
            <a:chOff x="12401752" y="739014"/>
            <a:chExt cx="2376888" cy="2940622"/>
          </a:xfrm>
        </p:grpSpPr>
        <p:grpSp>
          <p:nvGrpSpPr>
            <p:cNvPr id="31" name="グループ化 30"/>
            <p:cNvGrpSpPr/>
            <p:nvPr/>
          </p:nvGrpSpPr>
          <p:grpSpPr>
            <a:xfrm>
              <a:off x="12401752" y="739014"/>
              <a:ext cx="2376888" cy="2940622"/>
              <a:chOff x="2191157" y="891250"/>
              <a:chExt cx="7490126" cy="4346945"/>
            </a:xfrm>
            <a:effectLst>
              <a:outerShdw blurRad="50800" dist="76200" dir="4200000" algn="t" rotWithShape="0">
                <a:schemeClr val="bg2">
                  <a:lumMod val="75000"/>
                  <a:alpha val="40000"/>
                </a:schemeClr>
              </a:outerShdw>
            </a:effectLst>
          </p:grpSpPr>
          <p:sp>
            <p:nvSpPr>
              <p:cNvPr id="32" name="角丸四角形 31"/>
              <p:cNvSpPr/>
              <p:nvPr/>
            </p:nvSpPr>
            <p:spPr>
              <a:xfrm>
                <a:off x="2191157" y="891250"/>
                <a:ext cx="7346382" cy="4247909"/>
              </a:xfrm>
              <a:prstGeom prst="roundRect">
                <a:avLst/>
              </a:prstGeom>
              <a:solidFill>
                <a:schemeClr val="bg1">
                  <a:lumMod val="95000"/>
                  <a:alpha val="4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角丸四角形 32"/>
              <p:cNvSpPr/>
              <p:nvPr/>
            </p:nvSpPr>
            <p:spPr>
              <a:xfrm>
                <a:off x="2334901" y="990286"/>
                <a:ext cx="7346382" cy="4247909"/>
              </a:xfrm>
              <a:prstGeom prst="roundRect">
                <a:avLst/>
              </a:prstGeom>
              <a:solidFill>
                <a:schemeClr val="bg1">
                  <a:lumMod val="95000"/>
                  <a:alpha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正方形/長方形 2"/>
            <p:cNvSpPr/>
            <p:nvPr/>
          </p:nvSpPr>
          <p:spPr>
            <a:xfrm>
              <a:off x="12657225" y="1331869"/>
              <a:ext cx="1752600" cy="1200329"/>
            </a:xfrm>
            <a:prstGeom prst="rect">
              <a:avLst/>
            </a:prstGeom>
          </p:spPr>
          <p:txBody>
            <a:bodyPr wrap="square">
              <a:spAutoFit/>
            </a:bodyPr>
            <a:lstStyle/>
            <a:p>
              <a:pPr marL="342900" lvl="0" indent="-342900">
                <a:buFont typeface="+mj-lt"/>
                <a:buAutoNum type="arabicPeriod"/>
              </a:pPr>
              <a:r>
                <a:rPr lang="ja-JP" altLang="en-US" sz="2400" dirty="0">
                  <a:solidFill>
                    <a:prstClr val="black"/>
                  </a:solidFill>
                </a:rPr>
                <a:t>プロジェクト目標</a:t>
              </a:r>
            </a:p>
            <a:p>
              <a:pPr marL="342900" lvl="0" indent="-342900">
                <a:buFont typeface="+mj-lt"/>
                <a:buAutoNum type="arabicPeriod"/>
              </a:pPr>
              <a:r>
                <a:rPr lang="ja-JP" altLang="en-US" sz="2400" dirty="0">
                  <a:solidFill>
                    <a:prstClr val="black"/>
                  </a:solidFill>
                </a:rPr>
                <a:t>システム  </a:t>
              </a:r>
              <a:r>
                <a:rPr lang="ja-JP" altLang="en-US" sz="2400" dirty="0" smtClean="0">
                  <a:solidFill>
                    <a:prstClr val="black"/>
                  </a:solidFill>
                </a:rPr>
                <a:t>設計</a:t>
              </a:r>
              <a:endParaRPr lang="ja-JP" altLang="en-US" sz="2400" dirty="0">
                <a:solidFill>
                  <a:prstClr val="black"/>
                </a:solidFill>
              </a:endParaRPr>
            </a:p>
            <a:p>
              <a:pPr marL="342900" lvl="0" indent="-342900">
                <a:buFont typeface="+mj-lt"/>
                <a:buAutoNum type="arabicPeriod"/>
              </a:pPr>
              <a:r>
                <a:rPr lang="ja-JP" altLang="en-US" sz="2400" dirty="0">
                  <a:solidFill>
                    <a:prstClr val="black"/>
                  </a:solidFill>
                </a:rPr>
                <a:t>技術、ツール、環境</a:t>
              </a:r>
            </a:p>
          </p:txBody>
        </p:sp>
      </p:grpSp>
      <p:sp>
        <p:nvSpPr>
          <p:cNvPr id="12" name="スライド番号プレースホルダー 11"/>
          <p:cNvSpPr>
            <a:spLocks noGrp="1"/>
          </p:cNvSpPr>
          <p:nvPr>
            <p:ph type="sldNum" sz="quarter" idx="12"/>
          </p:nvPr>
        </p:nvSpPr>
        <p:spPr/>
        <p:txBody>
          <a:bodyPr/>
          <a:lstStyle/>
          <a:p>
            <a:fld id="{77BC51BC-B4E1-4696-A5AC-69017610EC25}" type="slidenum">
              <a:rPr lang="en-US" sz="1600" smtClean="0">
                <a:solidFill>
                  <a:schemeClr val="tx1"/>
                </a:solidFill>
              </a:rPr>
              <a:t>6</a:t>
            </a:fld>
            <a:endParaRPr lang="en-US" sz="1600" dirty="0">
              <a:solidFill>
                <a:schemeClr val="tx1"/>
              </a:solidFill>
            </a:endParaRPr>
          </a:p>
        </p:txBody>
      </p:sp>
      <p:grpSp>
        <p:nvGrpSpPr>
          <p:cNvPr id="2" name="グループ化 1"/>
          <p:cNvGrpSpPr/>
          <p:nvPr/>
        </p:nvGrpSpPr>
        <p:grpSpPr>
          <a:xfrm>
            <a:off x="721862" y="6031451"/>
            <a:ext cx="180000" cy="381519"/>
            <a:chOff x="721862" y="6031451"/>
            <a:chExt cx="180000" cy="381519"/>
          </a:xfrm>
        </p:grpSpPr>
        <p:cxnSp>
          <p:nvCxnSpPr>
            <p:cNvPr id="11" name="直線コネクタ 1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ドーナツ 33"/>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グループ化 29"/>
          <p:cNvGrpSpPr/>
          <p:nvPr/>
        </p:nvGrpSpPr>
        <p:grpSpPr>
          <a:xfrm>
            <a:off x="2448417" y="6010230"/>
            <a:ext cx="180000" cy="381519"/>
            <a:chOff x="721862" y="6031451"/>
            <a:chExt cx="180000" cy="381519"/>
          </a:xfrm>
        </p:grpSpPr>
        <p:cxnSp>
          <p:nvCxnSpPr>
            <p:cNvPr id="35" name="直線コネクタ 34"/>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ドーナツ 35"/>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7" name="グループ化 36"/>
          <p:cNvGrpSpPr/>
          <p:nvPr/>
        </p:nvGrpSpPr>
        <p:grpSpPr>
          <a:xfrm>
            <a:off x="4346666" y="5998656"/>
            <a:ext cx="180000" cy="381519"/>
            <a:chOff x="721862" y="6031451"/>
            <a:chExt cx="180000" cy="381519"/>
          </a:xfrm>
        </p:grpSpPr>
        <p:cxnSp>
          <p:nvCxnSpPr>
            <p:cNvPr id="38" name="直線コネクタ 37"/>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ドーナツ 38"/>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0" name="グループ化 39"/>
          <p:cNvGrpSpPr/>
          <p:nvPr/>
        </p:nvGrpSpPr>
        <p:grpSpPr>
          <a:xfrm>
            <a:off x="6187046" y="6033377"/>
            <a:ext cx="180000" cy="381519"/>
            <a:chOff x="721862" y="6031451"/>
            <a:chExt cx="180000" cy="381519"/>
          </a:xfrm>
        </p:grpSpPr>
        <p:cxnSp>
          <p:nvCxnSpPr>
            <p:cNvPr id="41" name="直線コネクタ 4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ドーナツ 41"/>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6" name="正方形/長方形 45"/>
          <p:cNvSpPr/>
          <p:nvPr/>
        </p:nvSpPr>
        <p:spPr>
          <a:xfrm>
            <a:off x="792480" y="6441615"/>
            <a:ext cx="7337778" cy="318435"/>
          </a:xfrm>
          <a:prstGeom prst="rect">
            <a:avLst/>
          </a:prstGeom>
          <a:solidFill>
            <a:srgbClr val="B1AE9F"/>
          </a:solidFill>
          <a:ln>
            <a:solidFill>
              <a:srgbClr val="B1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36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par>
                                <p:cTn id="8" presetID="1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childTnLst>
                          </p:cTn>
                        </p:par>
                        <p:par>
                          <p:cTn id="12" fill="hold">
                            <p:stCondLst>
                              <p:cond delay="500"/>
                            </p:stCondLst>
                            <p:childTnLst>
                              <p:par>
                                <p:cTn id="13" presetID="55"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strVal val="#ppt_w*0.70"/>
                                          </p:val>
                                        </p:tav>
                                        <p:tav tm="100000">
                                          <p:val>
                                            <p:strVal val="#ppt_w"/>
                                          </p:val>
                                        </p:tav>
                                      </p:tavLst>
                                    </p:anim>
                                    <p:anim calcmode="lin" valueType="num">
                                      <p:cBhvr>
                                        <p:cTn id="16" dur="500" fill="hold"/>
                                        <p:tgtEl>
                                          <p:spTgt spid="23"/>
                                        </p:tgtEl>
                                        <p:attrNameLst>
                                          <p:attrName>ppt_h</p:attrName>
                                        </p:attrNameLst>
                                      </p:cBhvr>
                                      <p:tavLst>
                                        <p:tav tm="0">
                                          <p:val>
                                            <p:strVal val="#ppt_h"/>
                                          </p:val>
                                        </p:tav>
                                        <p:tav tm="100000">
                                          <p:val>
                                            <p:strVal val="#ppt_h"/>
                                          </p:val>
                                        </p:tav>
                                      </p:tavLst>
                                    </p:anim>
                                    <p:animEffect transition="in" filter="fade">
                                      <p:cBhvr>
                                        <p:cTn id="17" dur="500"/>
                                        <p:tgtEl>
                                          <p:spTgt spid="23"/>
                                        </p:tgtEl>
                                      </p:cBhvr>
                                    </p:animEffect>
                                  </p:childTnLst>
                                </p:cTn>
                              </p:par>
                              <p:par>
                                <p:cTn id="18" presetID="12" presetClass="entr" presetSubtype="4"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p:tgtEl>
                                          <p:spTgt spid="30"/>
                                        </p:tgtEl>
                                        <p:attrNameLst>
                                          <p:attrName>ppt_y</p:attrName>
                                        </p:attrNameLst>
                                      </p:cBhvr>
                                      <p:tavLst>
                                        <p:tav tm="0">
                                          <p:val>
                                            <p:strVal val="#ppt_y+#ppt_h*1.125000"/>
                                          </p:val>
                                        </p:tav>
                                        <p:tav tm="100000">
                                          <p:val>
                                            <p:strVal val="#ppt_y"/>
                                          </p:val>
                                        </p:tav>
                                      </p:tavLst>
                                    </p:anim>
                                    <p:animEffect transition="in" filter="wipe(up)">
                                      <p:cBhvr>
                                        <p:cTn id="21" dur="500"/>
                                        <p:tgtEl>
                                          <p:spTgt spid="30"/>
                                        </p:tgtEl>
                                      </p:cBhvr>
                                    </p:animEffect>
                                  </p:childTnLst>
                                </p:cTn>
                              </p:par>
                            </p:childTnLst>
                          </p:cTn>
                        </p:par>
                        <p:par>
                          <p:cTn id="22" fill="hold">
                            <p:stCondLst>
                              <p:cond delay="1000"/>
                            </p:stCondLst>
                            <p:childTnLst>
                              <p:par>
                                <p:cTn id="23" presetID="55"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strVal val="#ppt_w*0.70"/>
                                          </p:val>
                                        </p:tav>
                                        <p:tav tm="100000">
                                          <p:val>
                                            <p:strVal val="#ppt_w"/>
                                          </p:val>
                                        </p:tav>
                                      </p:tavLst>
                                    </p:anim>
                                    <p:anim calcmode="lin" valueType="num">
                                      <p:cBhvr>
                                        <p:cTn id="26" dur="500" fill="hold"/>
                                        <p:tgtEl>
                                          <p:spTgt spid="24"/>
                                        </p:tgtEl>
                                        <p:attrNameLst>
                                          <p:attrName>ppt_h</p:attrName>
                                        </p:attrNameLst>
                                      </p:cBhvr>
                                      <p:tavLst>
                                        <p:tav tm="0">
                                          <p:val>
                                            <p:strVal val="#ppt_h"/>
                                          </p:val>
                                        </p:tav>
                                        <p:tav tm="100000">
                                          <p:val>
                                            <p:strVal val="#ppt_h"/>
                                          </p:val>
                                        </p:tav>
                                      </p:tavLst>
                                    </p:anim>
                                    <p:animEffect transition="in" filter="fade">
                                      <p:cBhvr>
                                        <p:cTn id="27" dur="500"/>
                                        <p:tgtEl>
                                          <p:spTgt spid="24"/>
                                        </p:tgtEl>
                                      </p:cBhvr>
                                    </p:animEffect>
                                  </p:childTnLst>
                                </p:cTn>
                              </p:par>
                              <p:par>
                                <p:cTn id="28" presetID="12" presetClass="entr" presetSubtype="4"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p:tgtEl>
                                          <p:spTgt spid="37"/>
                                        </p:tgtEl>
                                        <p:attrNameLst>
                                          <p:attrName>ppt_y</p:attrName>
                                        </p:attrNameLst>
                                      </p:cBhvr>
                                      <p:tavLst>
                                        <p:tav tm="0">
                                          <p:val>
                                            <p:strVal val="#ppt_y+#ppt_h*1.125000"/>
                                          </p:val>
                                        </p:tav>
                                        <p:tav tm="100000">
                                          <p:val>
                                            <p:strVal val="#ppt_y"/>
                                          </p:val>
                                        </p:tav>
                                      </p:tavLst>
                                    </p:anim>
                                    <p:animEffect transition="in" filter="wipe(up)">
                                      <p:cBhvr>
                                        <p:cTn id="31" dur="500"/>
                                        <p:tgtEl>
                                          <p:spTgt spid="37"/>
                                        </p:tgtEl>
                                      </p:cBhvr>
                                    </p:animEffect>
                                  </p:childTnLst>
                                </p:cTn>
                              </p:par>
                            </p:childTnLst>
                          </p:cTn>
                        </p:par>
                        <p:par>
                          <p:cTn id="32" fill="hold">
                            <p:stCondLst>
                              <p:cond delay="1500"/>
                            </p:stCondLst>
                            <p:childTnLst>
                              <p:par>
                                <p:cTn id="33" presetID="55"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strVal val="#ppt_w*0.70"/>
                                          </p:val>
                                        </p:tav>
                                        <p:tav tm="100000">
                                          <p:val>
                                            <p:strVal val="#ppt_w"/>
                                          </p:val>
                                        </p:tav>
                                      </p:tavLst>
                                    </p:anim>
                                    <p:anim calcmode="lin" valueType="num">
                                      <p:cBhvr>
                                        <p:cTn id="36" dur="500" fill="hold"/>
                                        <p:tgtEl>
                                          <p:spTgt spid="25"/>
                                        </p:tgtEl>
                                        <p:attrNameLst>
                                          <p:attrName>ppt_h</p:attrName>
                                        </p:attrNameLst>
                                      </p:cBhvr>
                                      <p:tavLst>
                                        <p:tav tm="0">
                                          <p:val>
                                            <p:strVal val="#ppt_h"/>
                                          </p:val>
                                        </p:tav>
                                        <p:tav tm="100000">
                                          <p:val>
                                            <p:strVal val="#ppt_h"/>
                                          </p:val>
                                        </p:tav>
                                      </p:tavLst>
                                    </p:anim>
                                    <p:animEffect transition="in" filter="fade">
                                      <p:cBhvr>
                                        <p:cTn id="37" dur="500"/>
                                        <p:tgtEl>
                                          <p:spTgt spid="25"/>
                                        </p:tgtEl>
                                      </p:cBhvr>
                                    </p:animEffect>
                                  </p:childTnLst>
                                </p:cTn>
                              </p:par>
                              <p:par>
                                <p:cTn id="38" presetID="12" presetClass="entr" presetSubtype="4"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p:tgtEl>
                                          <p:spTgt spid="40"/>
                                        </p:tgtEl>
                                        <p:attrNameLst>
                                          <p:attrName>ppt_y</p:attrName>
                                        </p:attrNameLst>
                                      </p:cBhvr>
                                      <p:tavLst>
                                        <p:tav tm="0">
                                          <p:val>
                                            <p:strVal val="#ppt_y+#ppt_h*1.125000"/>
                                          </p:val>
                                        </p:tav>
                                        <p:tav tm="100000">
                                          <p:val>
                                            <p:strVal val="#ppt_y"/>
                                          </p:val>
                                        </p:tav>
                                      </p:tavLst>
                                    </p:anim>
                                    <p:animEffect transition="in" filter="wipe(up)">
                                      <p:cBhvr>
                                        <p:cTn id="41" dur="500"/>
                                        <p:tgtEl>
                                          <p:spTgt spid="40"/>
                                        </p:tgtEl>
                                      </p:cBhvr>
                                    </p:animEffect>
                                  </p:childTnLst>
                                </p:cTn>
                              </p:par>
                            </p:childTnLst>
                          </p:cTn>
                        </p:par>
                        <p:par>
                          <p:cTn id="42" fill="hold">
                            <p:stCondLst>
                              <p:cond delay="2000"/>
                            </p:stCondLst>
                            <p:childTnLst>
                              <p:par>
                                <p:cTn id="43" presetID="55" presetClass="entr" presetSubtype="0"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strVal val="#ppt_w*0.70"/>
                                          </p:val>
                                        </p:tav>
                                        <p:tav tm="100000">
                                          <p:val>
                                            <p:strVal val="#ppt_w"/>
                                          </p:val>
                                        </p:tav>
                                      </p:tavLst>
                                    </p:anim>
                                    <p:anim calcmode="lin" valueType="num">
                                      <p:cBhvr>
                                        <p:cTn id="46" dur="500" fill="hold"/>
                                        <p:tgtEl>
                                          <p:spTgt spid="26"/>
                                        </p:tgtEl>
                                        <p:attrNameLst>
                                          <p:attrName>ppt_h</p:attrName>
                                        </p:attrNameLst>
                                      </p:cBhvr>
                                      <p:tavLst>
                                        <p:tav tm="0">
                                          <p:val>
                                            <p:strVal val="#ppt_h"/>
                                          </p:val>
                                        </p:tav>
                                        <p:tav tm="100000">
                                          <p:val>
                                            <p:strVal val="#ppt_h"/>
                                          </p:val>
                                        </p:tav>
                                      </p:tavLst>
                                    </p:anim>
                                    <p:animEffect transition="in" filter="fade">
                                      <p:cBhvr>
                                        <p:cTn id="47" dur="500"/>
                                        <p:tgtEl>
                                          <p:spTgt spid="26"/>
                                        </p:tgtEl>
                                      </p:cBhvr>
                                    </p:animEffect>
                                  </p:childTnLst>
                                </p:cTn>
                              </p:par>
                              <p:par>
                                <p:cTn id="48" presetID="18" presetClass="entr" presetSubtype="3"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strips(upRight)">
                                      <p:cBhvr>
                                        <p:cTn id="50" dur="750"/>
                                        <p:tgtEl>
                                          <p:spTgt spid="13"/>
                                        </p:tgtEl>
                                      </p:cBhvr>
                                    </p:animEffect>
                                  </p:childTnLst>
                                </p:cTn>
                              </p:par>
                            </p:childTnLst>
                          </p:cTn>
                        </p:par>
                        <p:par>
                          <p:cTn id="51" fill="hold">
                            <p:stCondLst>
                              <p:cond delay="2750"/>
                            </p:stCondLst>
                            <p:childTnLst>
                              <p:par>
                                <p:cTn id="52" presetID="14" presetClass="entr" presetSubtype="1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randombar(horizontal)">
                                      <p:cBhvr>
                                        <p:cTn id="54" dur="10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xit" presetSubtype="10" fill="hold" nodeType="clickEffect">
                                  <p:stCondLst>
                                    <p:cond delay="0"/>
                                  </p:stCondLst>
                                  <p:childTnLst>
                                    <p:animEffect transition="out" filter="randombar(horizontal)">
                                      <p:cBhvr>
                                        <p:cTn id="58" dur="750"/>
                                        <p:tgtEl>
                                          <p:spTgt spid="5"/>
                                        </p:tgtEl>
                                      </p:cBhvr>
                                    </p:animEffect>
                                    <p:set>
                                      <p:cBhvr>
                                        <p:cTn id="59" dur="1" fill="hold">
                                          <p:stCondLst>
                                            <p:cond delay="749"/>
                                          </p:stCondLst>
                                        </p:cTn>
                                        <p:tgtEl>
                                          <p:spTgt spid="5"/>
                                        </p:tgtEl>
                                        <p:attrNameLst>
                                          <p:attrName>style.visibility</p:attrName>
                                        </p:attrNameLst>
                                      </p:cBhvr>
                                      <p:to>
                                        <p:strVal val="hidden"/>
                                      </p:to>
                                    </p:set>
                                  </p:childTnLst>
                                </p:cTn>
                              </p:par>
                            </p:childTnLst>
                          </p:cTn>
                        </p:par>
                        <p:par>
                          <p:cTn id="60" fill="hold">
                            <p:stCondLst>
                              <p:cond delay="750"/>
                            </p:stCondLst>
                            <p:childTnLst>
                              <p:par>
                                <p:cTn id="61" presetID="18" presetClass="exit" presetSubtype="3" fill="hold" nodeType="afterEffect">
                                  <p:stCondLst>
                                    <p:cond delay="0"/>
                                  </p:stCondLst>
                                  <p:childTnLst>
                                    <p:animEffect transition="out" filter="strips(upRight)">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50"/>
                                        <p:tgtEl>
                                          <p:spTgt spid="26"/>
                                        </p:tgtEl>
                                      </p:cBhvr>
                                    </p:animEffect>
                                    <p:set>
                                      <p:cBhvr>
                                        <p:cTn id="66" dur="1" fill="hold">
                                          <p:stCondLst>
                                            <p:cond delay="249"/>
                                          </p:stCondLst>
                                        </p:cTn>
                                        <p:tgtEl>
                                          <p:spTgt spid="26"/>
                                        </p:tgtEl>
                                        <p:attrNameLst>
                                          <p:attrName>style.visibility</p:attrName>
                                        </p:attrNameLst>
                                      </p:cBhvr>
                                      <p:to>
                                        <p:strVal val="hidden"/>
                                      </p:to>
                                    </p:set>
                                  </p:childTnLst>
                                </p:cTn>
                              </p:par>
                            </p:childTnLst>
                          </p:cTn>
                        </p:par>
                        <p:par>
                          <p:cTn id="67" fill="hold">
                            <p:stCondLst>
                              <p:cond delay="1250"/>
                            </p:stCondLst>
                            <p:childTnLst>
                              <p:par>
                                <p:cTn id="68" presetID="12" presetClass="exit" presetSubtype="4" fill="hold" nodeType="afterEffect">
                                  <p:stCondLst>
                                    <p:cond delay="0"/>
                                  </p:stCondLst>
                                  <p:childTnLst>
                                    <p:anim calcmode="lin" valueType="num">
                                      <p:cBhvr additive="base">
                                        <p:cTn id="69" dur="250"/>
                                        <p:tgtEl>
                                          <p:spTgt spid="40"/>
                                        </p:tgtEl>
                                        <p:attrNameLst>
                                          <p:attrName>ppt_y</p:attrName>
                                        </p:attrNameLst>
                                      </p:cBhvr>
                                      <p:tavLst>
                                        <p:tav tm="0">
                                          <p:val>
                                            <p:strVal val="#ppt_y"/>
                                          </p:val>
                                        </p:tav>
                                        <p:tav tm="100000">
                                          <p:val>
                                            <p:strVal val="#ppt_y+#ppt_h*1.125000"/>
                                          </p:val>
                                        </p:tav>
                                      </p:tavLst>
                                    </p:anim>
                                    <p:animEffect transition="out" filter="wipe(down)">
                                      <p:cBhvr>
                                        <p:cTn id="70" dur="250"/>
                                        <p:tgtEl>
                                          <p:spTgt spid="40"/>
                                        </p:tgtEl>
                                      </p:cBhvr>
                                    </p:animEffect>
                                    <p:set>
                                      <p:cBhvr>
                                        <p:cTn id="71" dur="1" fill="hold">
                                          <p:stCondLst>
                                            <p:cond delay="249"/>
                                          </p:stCondLst>
                                        </p:cTn>
                                        <p:tgtEl>
                                          <p:spTgt spid="4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250"/>
                                        <p:tgtEl>
                                          <p:spTgt spid="25"/>
                                        </p:tgtEl>
                                      </p:cBhvr>
                                    </p:animEffect>
                                    <p:set>
                                      <p:cBhvr>
                                        <p:cTn id="74" dur="1" fill="hold">
                                          <p:stCondLst>
                                            <p:cond delay="249"/>
                                          </p:stCondLst>
                                        </p:cTn>
                                        <p:tgtEl>
                                          <p:spTgt spid="25"/>
                                        </p:tgtEl>
                                        <p:attrNameLst>
                                          <p:attrName>style.visibility</p:attrName>
                                        </p:attrNameLst>
                                      </p:cBhvr>
                                      <p:to>
                                        <p:strVal val="hidden"/>
                                      </p:to>
                                    </p:set>
                                  </p:childTnLst>
                                </p:cTn>
                              </p:par>
                            </p:childTnLst>
                          </p:cTn>
                        </p:par>
                        <p:par>
                          <p:cTn id="75" fill="hold">
                            <p:stCondLst>
                              <p:cond delay="1500"/>
                            </p:stCondLst>
                            <p:childTnLst>
                              <p:par>
                                <p:cTn id="76" presetID="12" presetClass="exit" presetSubtype="4" fill="hold" nodeType="afterEffect">
                                  <p:stCondLst>
                                    <p:cond delay="0"/>
                                  </p:stCondLst>
                                  <p:childTnLst>
                                    <p:anim calcmode="lin" valueType="num">
                                      <p:cBhvr additive="base">
                                        <p:cTn id="77" dur="250"/>
                                        <p:tgtEl>
                                          <p:spTgt spid="37"/>
                                        </p:tgtEl>
                                        <p:attrNameLst>
                                          <p:attrName>ppt_y</p:attrName>
                                        </p:attrNameLst>
                                      </p:cBhvr>
                                      <p:tavLst>
                                        <p:tav tm="0">
                                          <p:val>
                                            <p:strVal val="#ppt_y"/>
                                          </p:val>
                                        </p:tav>
                                        <p:tav tm="100000">
                                          <p:val>
                                            <p:strVal val="#ppt_y+#ppt_h*1.125000"/>
                                          </p:val>
                                        </p:tav>
                                      </p:tavLst>
                                    </p:anim>
                                    <p:animEffect transition="out" filter="wipe(down)">
                                      <p:cBhvr>
                                        <p:cTn id="78" dur="250"/>
                                        <p:tgtEl>
                                          <p:spTgt spid="37"/>
                                        </p:tgtEl>
                                      </p:cBhvr>
                                    </p:animEffect>
                                    <p:set>
                                      <p:cBhvr>
                                        <p:cTn id="79" dur="1" fill="hold">
                                          <p:stCondLst>
                                            <p:cond delay="249"/>
                                          </p:stCondLst>
                                        </p:cTn>
                                        <p:tgtEl>
                                          <p:spTgt spid="37"/>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23"/>
                                        </p:tgtEl>
                                      </p:cBhvr>
                                    </p:animEffect>
                                    <p:set>
                                      <p:cBhvr>
                                        <p:cTn id="82" dur="1" fill="hold">
                                          <p:stCondLst>
                                            <p:cond delay="249"/>
                                          </p:stCondLst>
                                        </p:cTn>
                                        <p:tgtEl>
                                          <p:spTgt spid="23"/>
                                        </p:tgtEl>
                                        <p:attrNameLst>
                                          <p:attrName>style.visibility</p:attrName>
                                        </p:attrNameLst>
                                      </p:cBhvr>
                                      <p:to>
                                        <p:strVal val="hidden"/>
                                      </p:to>
                                    </p:set>
                                  </p:childTnLst>
                                </p:cTn>
                              </p:par>
                            </p:childTnLst>
                          </p:cTn>
                        </p:par>
                        <p:par>
                          <p:cTn id="83" fill="hold">
                            <p:stCondLst>
                              <p:cond delay="1750"/>
                            </p:stCondLst>
                            <p:childTnLst>
                              <p:par>
                                <p:cTn id="84" presetID="12" presetClass="exit" presetSubtype="4" fill="hold" nodeType="afterEffect">
                                  <p:stCondLst>
                                    <p:cond delay="0"/>
                                  </p:stCondLst>
                                  <p:childTnLst>
                                    <p:anim calcmode="lin" valueType="num">
                                      <p:cBhvr additive="base">
                                        <p:cTn id="85" dur="250"/>
                                        <p:tgtEl>
                                          <p:spTgt spid="2"/>
                                        </p:tgtEl>
                                        <p:attrNameLst>
                                          <p:attrName>ppt_y</p:attrName>
                                        </p:attrNameLst>
                                      </p:cBhvr>
                                      <p:tavLst>
                                        <p:tav tm="0">
                                          <p:val>
                                            <p:strVal val="#ppt_y"/>
                                          </p:val>
                                        </p:tav>
                                        <p:tav tm="100000">
                                          <p:val>
                                            <p:strVal val="#ppt_y+#ppt_h*1.125000"/>
                                          </p:val>
                                        </p:tav>
                                      </p:tavLst>
                                    </p:anim>
                                    <p:animEffect transition="out" filter="wipe(down)">
                                      <p:cBhvr>
                                        <p:cTn id="86" dur="250"/>
                                        <p:tgtEl>
                                          <p:spTgt spid="2"/>
                                        </p:tgtEl>
                                      </p:cBhvr>
                                    </p:animEffect>
                                    <p:set>
                                      <p:cBhvr>
                                        <p:cTn id="87" dur="1" fill="hold">
                                          <p:stCondLst>
                                            <p:cond delay="249"/>
                                          </p:stCondLst>
                                        </p:cTn>
                                        <p:tgtEl>
                                          <p:spTgt spid="2"/>
                                        </p:tgtEl>
                                        <p:attrNameLst>
                                          <p:attrName>style.visibility</p:attrName>
                                        </p:attrNameLst>
                                      </p:cBhvr>
                                      <p:to>
                                        <p:strVal val="hidden"/>
                                      </p:to>
                                    </p:set>
                                  </p:childTnLst>
                                </p:cTn>
                              </p:par>
                            </p:childTnLst>
                          </p:cTn>
                        </p:par>
                        <p:par>
                          <p:cTn id="88" fill="hold">
                            <p:stCondLst>
                              <p:cond delay="2000"/>
                            </p:stCondLst>
                            <p:childTnLst>
                              <p:par>
                                <p:cTn id="89" presetID="35" presetClass="path" presetSubtype="0" accel="50000" decel="50000" fill="hold" nodeType="afterEffect">
                                  <p:stCondLst>
                                    <p:cond delay="0"/>
                                  </p:stCondLst>
                                  <p:childTnLst>
                                    <p:animMotion origin="layout" path="M -4.16667E-6 3.33333E-6 L -0.18871 0.00439 " pathEditMode="relative" rAng="0" ptsTypes="AA">
                                      <p:cBhvr>
                                        <p:cTn id="90" dur="1000" fill="hold"/>
                                        <p:tgtEl>
                                          <p:spTgt spid="30"/>
                                        </p:tgtEl>
                                        <p:attrNameLst>
                                          <p:attrName>ppt_x</p:attrName>
                                          <p:attrName>ppt_y</p:attrName>
                                        </p:attrNameLst>
                                      </p:cBhvr>
                                      <p:rCtr x="-9444" y="208"/>
                                    </p:animMotion>
                                  </p:childTnLst>
                                </p:cTn>
                              </p:par>
                              <p:par>
                                <p:cTn id="91" presetID="35" presetClass="path" presetSubtype="0" accel="50000" decel="50000" fill="hold" grpId="1" nodeType="withEffect">
                                  <p:stCondLst>
                                    <p:cond delay="0"/>
                                  </p:stCondLst>
                                  <p:childTnLst>
                                    <p:animMotion origin="layout" path="M 5.55556E-7 -3.7037E-6 L -0.18993 0.00625 " pathEditMode="relative" rAng="0" ptsTypes="AA">
                                      <p:cBhvr>
                                        <p:cTn id="92" dur="1000" fill="hold"/>
                                        <p:tgtEl>
                                          <p:spTgt spid="24"/>
                                        </p:tgtEl>
                                        <p:attrNameLst>
                                          <p:attrName>ppt_x</p:attrName>
                                          <p:attrName>ppt_y</p:attrName>
                                        </p:attrNameLst>
                                      </p:cBhvr>
                                      <p:rCtr x="-9497" y="301"/>
                                    </p:animMotion>
                                  </p:childTnLst>
                                </p:cTn>
                              </p:par>
                              <p:par>
                                <p:cTn id="93" presetID="18" presetClass="exit" presetSubtype="6" fill="hold" nodeType="withEffect">
                                  <p:stCondLst>
                                    <p:cond delay="0"/>
                                  </p:stCondLst>
                                  <p:childTnLst>
                                    <p:animEffect transition="out" filter="strips(downRight)">
                                      <p:cBhvr>
                                        <p:cTn id="94" dur="1000"/>
                                        <p:tgtEl>
                                          <p:spTgt spid="7"/>
                                        </p:tgtEl>
                                      </p:cBhvr>
                                    </p:animEffect>
                                    <p:set>
                                      <p:cBhvr>
                                        <p:cTn id="95"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スライド番号プレースホルダー 1"/>
          <p:cNvSpPr>
            <a:spLocks noGrp="1"/>
          </p:cNvSpPr>
          <p:nvPr>
            <p:ph type="sldNum" sz="quarter" idx="12"/>
          </p:nvPr>
        </p:nvSpPr>
        <p:spPr/>
        <p:txBody>
          <a:bodyPr/>
          <a:lstStyle/>
          <a:p>
            <a:fld id="{77BC51BC-B4E1-4696-A5AC-69017610EC25}" type="slidenum">
              <a:rPr lang="en-US" sz="1600" smtClean="0">
                <a:solidFill>
                  <a:schemeClr val="tx1"/>
                </a:solidFill>
              </a:rPr>
              <a:t>7</a:t>
            </a:fld>
            <a:endParaRPr lang="en-US" sz="1600" dirty="0">
              <a:solidFill>
                <a:schemeClr val="tx1"/>
              </a:solidFill>
            </a:endParaRPr>
          </a:p>
        </p:txBody>
      </p:sp>
      <p:grpSp>
        <p:nvGrpSpPr>
          <p:cNvPr id="65" name="グループ化 64"/>
          <p:cNvGrpSpPr/>
          <p:nvPr/>
        </p:nvGrpSpPr>
        <p:grpSpPr>
          <a:xfrm>
            <a:off x="503583" y="3389817"/>
            <a:ext cx="2763284" cy="1703170"/>
            <a:chOff x="897093" y="853004"/>
            <a:chExt cx="3553444" cy="2416342"/>
          </a:xfrm>
        </p:grpSpPr>
        <p:pic>
          <p:nvPicPr>
            <p:cNvPr id="66" name="図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093" y="853004"/>
              <a:ext cx="3553444" cy="2416342"/>
            </a:xfrm>
            <a:prstGeom prst="rect">
              <a:avLst/>
            </a:prstGeom>
          </p:spPr>
        </p:pic>
        <p:pic>
          <p:nvPicPr>
            <p:cNvPr id="67" name="図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150" y="1211819"/>
              <a:ext cx="1924771" cy="1715272"/>
            </a:xfrm>
            <a:prstGeom prst="rect">
              <a:avLst/>
            </a:prstGeom>
          </p:spPr>
        </p:pic>
        <p:pic>
          <p:nvPicPr>
            <p:cNvPr id="68" name="図 67"/>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04176" y="2250659"/>
              <a:ext cx="722135" cy="648624"/>
            </a:xfrm>
            <a:prstGeom prst="rect">
              <a:avLst/>
            </a:prstGeom>
          </p:spPr>
        </p:pic>
      </p:grpSp>
      <p:sp>
        <p:nvSpPr>
          <p:cNvPr id="69" name="テキスト ボックス 68"/>
          <p:cNvSpPr txBox="1"/>
          <p:nvPr/>
        </p:nvSpPr>
        <p:spPr>
          <a:xfrm>
            <a:off x="1038266" y="3905527"/>
            <a:ext cx="686406" cy="276999"/>
          </a:xfrm>
          <a:prstGeom prst="rect">
            <a:avLst/>
          </a:prstGeom>
          <a:noFill/>
        </p:spPr>
        <p:txBody>
          <a:bodyPr wrap="none" rtlCol="0">
            <a:spAutoFit/>
          </a:bodyPr>
          <a:lstStyle/>
          <a:p>
            <a:r>
              <a:rPr lang="ja-JP" altLang="en-US" sz="1200" b="1" dirty="0" smtClean="0">
                <a:latin typeface="HGP創英角ﾎﾟｯﾌﾟ体" panose="040B0A00000000000000" pitchFamily="50" charset="-128"/>
                <a:ea typeface="HGP創英角ﾎﾟｯﾌﾟ体" panose="040B0A00000000000000" pitchFamily="50" charset="-128"/>
              </a:rPr>
              <a:t>コメント</a:t>
            </a:r>
            <a:endParaRPr lang="en-US" sz="1200" b="1" dirty="0">
              <a:latin typeface="HGP創英角ﾎﾟｯﾌﾟ体" panose="040B0A00000000000000" pitchFamily="50" charset="-128"/>
              <a:ea typeface="HGP創英角ﾎﾟｯﾌﾟ体" panose="040B0A00000000000000" pitchFamily="50" charset="-128"/>
            </a:endParaRPr>
          </a:p>
        </p:txBody>
      </p:sp>
      <p:pic>
        <p:nvPicPr>
          <p:cNvPr id="70" name="図 69"/>
          <p:cNvPicPr>
            <a:picLocks noChangeAspect="1"/>
          </p:cNvPicPr>
          <p:nvPr/>
        </p:nvPicPr>
        <p:blipFill>
          <a:blip r:embed="rId7"/>
          <a:stretch>
            <a:fillRect/>
          </a:stretch>
        </p:blipFill>
        <p:spPr>
          <a:xfrm rot="5400000">
            <a:off x="1764212" y="4103724"/>
            <a:ext cx="242024" cy="275358"/>
          </a:xfrm>
          <a:prstGeom prst="rect">
            <a:avLst/>
          </a:prstGeom>
        </p:spPr>
      </p:pic>
      <p:sp>
        <p:nvSpPr>
          <p:cNvPr id="83" name="テキスト ボックス 82"/>
          <p:cNvSpPr txBox="1"/>
          <p:nvPr/>
        </p:nvSpPr>
        <p:spPr>
          <a:xfrm>
            <a:off x="823319" y="5040109"/>
            <a:ext cx="1656223" cy="369332"/>
          </a:xfrm>
          <a:prstGeom prst="rect">
            <a:avLst/>
          </a:prstGeom>
          <a:noFill/>
        </p:spPr>
        <p:txBody>
          <a:bodyPr wrap="none" rtlCol="0">
            <a:spAutoFit/>
          </a:bodyPr>
          <a:lstStyle/>
          <a:p>
            <a:r>
              <a:rPr lang="ja-JP" altLang="en-US" dirty="0" smtClean="0">
                <a:latin typeface="+mn-ea"/>
              </a:rPr>
              <a:t>３、コメント</a:t>
            </a:r>
            <a:r>
              <a:rPr lang="ja-JP" altLang="en-US" dirty="0">
                <a:latin typeface="+mn-ea"/>
              </a:rPr>
              <a:t>入力</a:t>
            </a:r>
            <a:endParaRPr lang="en-US" dirty="0">
              <a:latin typeface="+mn-ea"/>
            </a:endParaRPr>
          </a:p>
        </p:txBody>
      </p:sp>
      <p:grpSp>
        <p:nvGrpSpPr>
          <p:cNvPr id="71" name="グループ化 70"/>
          <p:cNvGrpSpPr/>
          <p:nvPr/>
        </p:nvGrpSpPr>
        <p:grpSpPr>
          <a:xfrm>
            <a:off x="5748738" y="3426361"/>
            <a:ext cx="2763284" cy="1703171"/>
            <a:chOff x="897093" y="853004"/>
            <a:chExt cx="3553444" cy="2416342"/>
          </a:xfrm>
        </p:grpSpPr>
        <p:pic>
          <p:nvPicPr>
            <p:cNvPr id="72" name="図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093" y="853004"/>
              <a:ext cx="3553444" cy="2416342"/>
            </a:xfrm>
            <a:prstGeom prst="rect">
              <a:avLst/>
            </a:prstGeom>
          </p:spPr>
        </p:pic>
        <p:pic>
          <p:nvPicPr>
            <p:cNvPr id="73" name="図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150" y="1211819"/>
              <a:ext cx="1870571" cy="1666971"/>
            </a:xfrm>
            <a:prstGeom prst="rect">
              <a:avLst/>
            </a:prstGeom>
          </p:spPr>
        </p:pic>
      </p:grpSp>
      <p:pic>
        <p:nvPicPr>
          <p:cNvPr id="74" name="図 73"/>
          <p:cNvPicPr>
            <a:picLocks noChangeAspect="1"/>
          </p:cNvPicPr>
          <p:nvPr/>
        </p:nvPicPr>
        <p:blipFill>
          <a:blip r:embed="rId8"/>
          <a:stretch>
            <a:fillRect/>
          </a:stretch>
        </p:blipFill>
        <p:spPr>
          <a:xfrm>
            <a:off x="7717660" y="4415445"/>
            <a:ext cx="568610" cy="477813"/>
          </a:xfrm>
          <a:prstGeom prst="rect">
            <a:avLst/>
          </a:prstGeom>
        </p:spPr>
      </p:pic>
      <p:pic>
        <p:nvPicPr>
          <p:cNvPr id="75" name="図 74"/>
          <p:cNvPicPr>
            <a:picLocks noChangeAspect="1"/>
          </p:cNvPicPr>
          <p:nvPr/>
        </p:nvPicPr>
        <p:blipFill>
          <a:blip r:embed="rId9"/>
          <a:stretch>
            <a:fillRect/>
          </a:stretch>
        </p:blipFill>
        <p:spPr>
          <a:xfrm>
            <a:off x="6286864" y="3939328"/>
            <a:ext cx="511081" cy="443107"/>
          </a:xfrm>
          <a:prstGeom prst="rect">
            <a:avLst/>
          </a:prstGeom>
        </p:spPr>
      </p:pic>
      <p:sp>
        <p:nvSpPr>
          <p:cNvPr id="84" name="テキスト ボックス 83"/>
          <p:cNvSpPr txBox="1"/>
          <p:nvPr/>
        </p:nvSpPr>
        <p:spPr>
          <a:xfrm>
            <a:off x="6122561" y="5152497"/>
            <a:ext cx="1858201" cy="369332"/>
          </a:xfrm>
          <a:prstGeom prst="rect">
            <a:avLst/>
          </a:prstGeom>
          <a:noFill/>
        </p:spPr>
        <p:txBody>
          <a:bodyPr wrap="none" rtlCol="0">
            <a:spAutoFit/>
          </a:bodyPr>
          <a:lstStyle/>
          <a:p>
            <a:r>
              <a:rPr lang="ja-JP" altLang="en-US" dirty="0" smtClean="0">
                <a:latin typeface="+mn-ea"/>
              </a:rPr>
              <a:t>４、部分的</a:t>
            </a:r>
            <a:r>
              <a:rPr lang="ja-JP" altLang="en-US" dirty="0">
                <a:latin typeface="+mn-ea"/>
              </a:rPr>
              <a:t>な拡大</a:t>
            </a:r>
            <a:endParaRPr lang="en-US" dirty="0">
              <a:latin typeface="+mn-ea"/>
            </a:endParaRPr>
          </a:p>
        </p:txBody>
      </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37" y="1061138"/>
            <a:ext cx="2763284" cy="1703171"/>
          </a:xfrm>
          <a:prstGeom prst="rect">
            <a:avLst/>
          </a:prstGeom>
        </p:spPr>
      </p:pic>
      <p:pic>
        <p:nvPicPr>
          <p:cNvPr id="60" name="図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384" y="1314050"/>
            <a:ext cx="1396261" cy="1127832"/>
          </a:xfrm>
          <a:prstGeom prst="rect">
            <a:avLst/>
          </a:prstGeom>
        </p:spPr>
      </p:pic>
      <p:pic>
        <p:nvPicPr>
          <p:cNvPr id="61" name="図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0058" y="1554135"/>
            <a:ext cx="275343" cy="199610"/>
          </a:xfrm>
          <a:prstGeom prst="rect">
            <a:avLst/>
          </a:prstGeom>
        </p:spPr>
      </p:pic>
      <p:pic>
        <p:nvPicPr>
          <p:cNvPr id="62" name="図 61"/>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158431" y="2046283"/>
            <a:ext cx="561558" cy="457186"/>
          </a:xfrm>
          <a:prstGeom prst="rect">
            <a:avLst/>
          </a:prstGeom>
        </p:spPr>
      </p:pic>
      <p:sp>
        <p:nvSpPr>
          <p:cNvPr id="85" name="テキスト ボックス 84"/>
          <p:cNvSpPr txBox="1"/>
          <p:nvPr/>
        </p:nvSpPr>
        <p:spPr>
          <a:xfrm>
            <a:off x="810434" y="2754595"/>
            <a:ext cx="1786066" cy="369332"/>
          </a:xfrm>
          <a:prstGeom prst="rect">
            <a:avLst/>
          </a:prstGeom>
          <a:noFill/>
        </p:spPr>
        <p:txBody>
          <a:bodyPr wrap="none" rtlCol="0">
            <a:spAutoFit/>
          </a:bodyPr>
          <a:lstStyle/>
          <a:p>
            <a:r>
              <a:rPr lang="ja-JP" altLang="en-US" dirty="0" smtClean="0">
                <a:latin typeface="+mn-ea"/>
              </a:rPr>
              <a:t>１、カーソル</a:t>
            </a:r>
            <a:r>
              <a:rPr lang="ja-JP" altLang="en-US" dirty="0">
                <a:latin typeface="+mn-ea"/>
              </a:rPr>
              <a:t>制御</a:t>
            </a:r>
            <a:endParaRPr lang="en-US" dirty="0">
              <a:latin typeface="+mn-ea"/>
            </a:endParaRPr>
          </a:p>
        </p:txBody>
      </p:sp>
      <p:grpSp>
        <p:nvGrpSpPr>
          <p:cNvPr id="76" name="グループ化 75"/>
          <p:cNvGrpSpPr/>
          <p:nvPr/>
        </p:nvGrpSpPr>
        <p:grpSpPr>
          <a:xfrm>
            <a:off x="5744324" y="1040723"/>
            <a:ext cx="2763284" cy="1703171"/>
            <a:chOff x="897093" y="853004"/>
            <a:chExt cx="3553444" cy="2416342"/>
          </a:xfrm>
        </p:grpSpPr>
        <p:pic>
          <p:nvPicPr>
            <p:cNvPr id="77" name="図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093" y="853004"/>
              <a:ext cx="3553444" cy="2416342"/>
            </a:xfrm>
            <a:prstGeom prst="rect">
              <a:avLst/>
            </a:prstGeom>
          </p:spPr>
        </p:pic>
        <p:pic>
          <p:nvPicPr>
            <p:cNvPr id="78" name="図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151" y="1211819"/>
              <a:ext cx="2001954" cy="1784054"/>
            </a:xfrm>
            <a:prstGeom prst="rect">
              <a:avLst/>
            </a:prstGeom>
          </p:spPr>
        </p:pic>
      </p:grpSp>
      <p:pic>
        <p:nvPicPr>
          <p:cNvPr id="79" name="図 78"/>
          <p:cNvPicPr>
            <a:picLocks noChangeAspect="1"/>
          </p:cNvPicPr>
          <p:nvPr/>
        </p:nvPicPr>
        <p:blipFill>
          <a:blip r:embed="rId11"/>
          <a:stretch>
            <a:fillRect/>
          </a:stretch>
        </p:blipFill>
        <p:spPr>
          <a:xfrm>
            <a:off x="7572663" y="1959706"/>
            <a:ext cx="531338" cy="533832"/>
          </a:xfrm>
          <a:prstGeom prst="rect">
            <a:avLst/>
          </a:prstGeom>
        </p:spPr>
      </p:pic>
      <p:sp>
        <p:nvSpPr>
          <p:cNvPr id="80" name="正方形/長方形 79"/>
          <p:cNvSpPr/>
          <p:nvPr/>
        </p:nvSpPr>
        <p:spPr>
          <a:xfrm>
            <a:off x="6454483" y="1561582"/>
            <a:ext cx="636826" cy="445317"/>
          </a:xfrm>
          <a:prstGeom prst="rect">
            <a:avLst/>
          </a:prstGeom>
          <a:solidFill>
            <a:srgbClr val="C0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テキスト ボックス 80"/>
          <p:cNvSpPr txBox="1"/>
          <p:nvPr/>
        </p:nvSpPr>
        <p:spPr>
          <a:xfrm>
            <a:off x="6779428" y="1631077"/>
            <a:ext cx="244574" cy="282019"/>
          </a:xfrm>
          <a:prstGeom prst="rect">
            <a:avLst/>
          </a:prstGeom>
          <a:noFill/>
        </p:spPr>
        <p:txBody>
          <a:bodyPr wrap="none" rtlCol="0">
            <a:spAutoFit/>
          </a:bodyPr>
          <a:lstStyle/>
          <a:p>
            <a:r>
              <a:rPr lang="en-US" sz="2000" b="1" dirty="0" smtClean="0">
                <a:solidFill>
                  <a:schemeClr val="bg1"/>
                </a:solidFill>
              </a:rPr>
              <a:t>1</a:t>
            </a:r>
            <a:endParaRPr lang="en-US" sz="2000" b="1" dirty="0">
              <a:solidFill>
                <a:schemeClr val="bg1"/>
              </a:solidFill>
            </a:endParaRPr>
          </a:p>
        </p:txBody>
      </p:sp>
      <p:sp>
        <p:nvSpPr>
          <p:cNvPr id="82" name="テキスト ボックス 81"/>
          <p:cNvSpPr txBox="1"/>
          <p:nvPr/>
        </p:nvSpPr>
        <p:spPr>
          <a:xfrm>
            <a:off x="6201201" y="2766859"/>
            <a:ext cx="1544012" cy="369332"/>
          </a:xfrm>
          <a:prstGeom prst="rect">
            <a:avLst/>
          </a:prstGeom>
          <a:noFill/>
        </p:spPr>
        <p:txBody>
          <a:bodyPr wrap="none" rtlCol="0">
            <a:spAutoFit/>
          </a:bodyPr>
          <a:lstStyle/>
          <a:p>
            <a:r>
              <a:rPr lang="ja-JP" altLang="en-US" dirty="0" smtClean="0">
                <a:latin typeface="+mn-ea"/>
              </a:rPr>
              <a:t>２、ページ送り</a:t>
            </a:r>
            <a:endParaRPr lang="en-US" dirty="0">
              <a:latin typeface="+mn-ea"/>
            </a:endParaRPr>
          </a:p>
        </p:txBody>
      </p:sp>
      <p:pic>
        <p:nvPicPr>
          <p:cNvPr id="40" name="図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20936" y="3030658"/>
            <a:ext cx="1452828" cy="1862600"/>
          </a:xfrm>
          <a:prstGeom prst="rect">
            <a:avLst/>
          </a:prstGeom>
        </p:spPr>
      </p:pic>
      <p:sp>
        <p:nvSpPr>
          <p:cNvPr id="87" name="テキスト ボックス 86"/>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設計</a:t>
            </a:r>
            <a:endParaRPr lang="en-US" sz="2400" b="1" dirty="0">
              <a:solidFill>
                <a:srgbClr val="965B43"/>
              </a:solidFill>
            </a:endParaRPr>
          </a:p>
        </p:txBody>
      </p:sp>
      <p:cxnSp>
        <p:nvCxnSpPr>
          <p:cNvPr id="88" name="直線コネクタ 87"/>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ドーナツ 88"/>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テキスト ボックス 89"/>
          <p:cNvSpPr txBox="1"/>
          <p:nvPr/>
        </p:nvSpPr>
        <p:spPr>
          <a:xfrm>
            <a:off x="255531" y="151765"/>
            <a:ext cx="3304110" cy="584775"/>
          </a:xfrm>
          <a:prstGeom prst="rect">
            <a:avLst/>
          </a:prstGeom>
          <a:noFill/>
        </p:spPr>
        <p:txBody>
          <a:bodyPr wrap="none" rtlCol="0">
            <a:spAutoFit/>
          </a:bodyPr>
          <a:lstStyle/>
          <a:p>
            <a:r>
              <a:rPr lang="en-US" altLang="ja-JP" sz="3200" dirty="0" smtClean="0"/>
              <a:t>1.</a:t>
            </a:r>
            <a:r>
              <a:rPr lang="ja-JP" altLang="en-US" sz="3200" dirty="0" smtClean="0"/>
              <a:t>プロジェクト</a:t>
            </a:r>
            <a:r>
              <a:rPr lang="ja-JP" altLang="en-US" sz="3200" dirty="0"/>
              <a:t>目標</a:t>
            </a:r>
            <a:endParaRPr lang="en-US" sz="3200" dirty="0"/>
          </a:p>
        </p:txBody>
      </p:sp>
      <p:sp>
        <p:nvSpPr>
          <p:cNvPr id="34" name="テキスト ボックス 33"/>
          <p:cNvSpPr txBox="1"/>
          <p:nvPr/>
        </p:nvSpPr>
        <p:spPr>
          <a:xfrm>
            <a:off x="6769780" y="1644577"/>
            <a:ext cx="360996" cy="400110"/>
          </a:xfrm>
          <a:prstGeom prst="rect">
            <a:avLst/>
          </a:prstGeom>
          <a:noFill/>
        </p:spPr>
        <p:txBody>
          <a:bodyPr wrap="none" rtlCol="0">
            <a:spAutoFit/>
          </a:bodyPr>
          <a:lstStyle/>
          <a:p>
            <a:r>
              <a:rPr lang="ja-JP" altLang="en-US" sz="2000" b="1" dirty="0">
                <a:solidFill>
                  <a:schemeClr val="bg1"/>
                </a:solidFill>
              </a:rPr>
              <a:t>２</a:t>
            </a:r>
            <a:endParaRPr lang="en-US" sz="2000" b="1" dirty="0">
              <a:solidFill>
                <a:schemeClr val="bg1"/>
              </a:solidFill>
            </a:endParaRPr>
          </a:p>
        </p:txBody>
      </p:sp>
    </p:spTree>
    <p:extLst>
      <p:ext uri="{BB962C8B-B14F-4D97-AF65-F5344CB8AC3E}">
        <p14:creationId xmlns:p14="http://schemas.microsoft.com/office/powerpoint/2010/main" val="178333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750"/>
                                        <p:tgtEl>
                                          <p:spTgt spid="9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par>
                                <p:cTn id="12" presetID="10" presetClass="entr" presetSubtype="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par>
                                <p:cTn id="18" presetID="10" presetClass="entr" presetSubtype="0"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par>
                                <p:cTn id="39" presetID="10" presetClass="entr" presetSubtype="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5"/>
                                        </p:tgtEl>
                                        <p:attrNameLst>
                                          <p:attrName>style.visibility</p:attrName>
                                        </p:attrNameLst>
                                      </p:cBhvr>
                                      <p:to>
                                        <p:strVal val="visible"/>
                                      </p:to>
                                    </p:set>
                                    <p:animEffect transition="in" filter="fade">
                                      <p:cBhvr>
                                        <p:cTn id="44" dur="500"/>
                                        <p:tgtEl>
                                          <p:spTgt spid="85"/>
                                        </p:tgtEl>
                                      </p:cBhvr>
                                    </p:animEffect>
                                  </p:childTnLst>
                                </p:cTn>
                              </p:par>
                              <p:par>
                                <p:cTn id="45" presetID="10"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nodeType="with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fade">
                                      <p:cBhvr>
                                        <p:cTn id="50" dur="500"/>
                                        <p:tgtEl>
                                          <p:spTgt spid="7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500"/>
                                        <p:tgtEl>
                                          <p:spTgt spid="8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par>
                                <p:cTn id="60" presetID="10" presetClass="entr" presetSubtype="0"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nodeType="clickEffect">
                                  <p:stCondLst>
                                    <p:cond delay="0"/>
                                  </p:stCondLst>
                                  <p:childTnLst>
                                    <p:animMotion origin="layout" path="M 4.16667E-6 -3.7037E-6 L 0.05954 -0.00439 " pathEditMode="relative" rAng="0" ptsTypes="AA">
                                      <p:cBhvr>
                                        <p:cTn id="66" dur="1000" fill="hold"/>
                                        <p:tgtEl>
                                          <p:spTgt spid="61"/>
                                        </p:tgtEl>
                                        <p:attrNameLst>
                                          <p:attrName>ppt_x</p:attrName>
                                          <p:attrName>ppt_y</p:attrName>
                                        </p:attrNameLst>
                                      </p:cBhvr>
                                      <p:rCtr x="2969" y="-231"/>
                                    </p:animMotion>
                                  </p:childTnLst>
                                </p:cTn>
                              </p:par>
                              <p:par>
                                <p:cTn id="67" presetID="63" presetClass="path" presetSubtype="0" accel="50000" decel="50000" fill="hold" nodeType="withEffect">
                                  <p:stCondLst>
                                    <p:cond delay="0"/>
                                  </p:stCondLst>
                                  <p:childTnLst>
                                    <p:animMotion origin="layout" path="M 3.33333E-6 -2.96296E-6 L 0.06232 0.00278 " pathEditMode="relative" rAng="0" ptsTypes="AA">
                                      <p:cBhvr>
                                        <p:cTn id="68" dur="1000" fill="hold"/>
                                        <p:tgtEl>
                                          <p:spTgt spid="62"/>
                                        </p:tgtEl>
                                        <p:attrNameLst>
                                          <p:attrName>ppt_x</p:attrName>
                                          <p:attrName>ppt_y</p:attrName>
                                        </p:attrNameLst>
                                      </p:cBhvr>
                                      <p:rCtr x="3108" y="139"/>
                                    </p:animMotion>
                                  </p:childTnLst>
                                </p:cTn>
                              </p:par>
                            </p:childTnLst>
                          </p:cTn>
                        </p:par>
                      </p:childTnLst>
                    </p:cTn>
                  </p:par>
                  <p:par>
                    <p:cTn id="69" fill="hold">
                      <p:stCondLst>
                        <p:cond delay="indefinite"/>
                      </p:stCondLst>
                      <p:childTnLst>
                        <p:par>
                          <p:cTn id="70" fill="hold">
                            <p:stCondLst>
                              <p:cond delay="0"/>
                            </p:stCondLst>
                            <p:childTnLst>
                              <p:par>
                                <p:cTn id="71" presetID="8" presetClass="emph" presetSubtype="0" fill="hold" nodeType="clickEffect">
                                  <p:stCondLst>
                                    <p:cond delay="0"/>
                                  </p:stCondLst>
                                  <p:childTnLst>
                                    <p:animRot by="21600000">
                                      <p:cBhvr>
                                        <p:cTn id="72" dur="1000" fill="hold"/>
                                        <p:tgtEl>
                                          <p:spTgt spid="79"/>
                                        </p:tgtEl>
                                        <p:attrNameLst>
                                          <p:attrName>r</p:attrName>
                                        </p:attrNameLst>
                                      </p:cBhvr>
                                    </p:animRot>
                                  </p:childTnLst>
                                </p:cTn>
                              </p:par>
                              <p:par>
                                <p:cTn id="73" presetID="1" presetClass="exit" presetSubtype="0" fill="hold" grpId="1" nodeType="withEffect">
                                  <p:stCondLst>
                                    <p:cond delay="0"/>
                                  </p:stCondLst>
                                  <p:childTnLst>
                                    <p:set>
                                      <p:cBhvr>
                                        <p:cTn id="74" dur="1" fill="hold">
                                          <p:stCondLst>
                                            <p:cond delay="0"/>
                                          </p:stCondLst>
                                        </p:cTn>
                                        <p:tgtEl>
                                          <p:spTgt spid="81"/>
                                        </p:tgtEl>
                                        <p:attrNameLst>
                                          <p:attrName>style.visibility</p:attrName>
                                        </p:attrNameLst>
                                      </p:cBhvr>
                                      <p:to>
                                        <p:strVal val="hidden"/>
                                      </p:to>
                                    </p:set>
                                  </p:childTnLst>
                                </p:cTn>
                              </p:par>
                            </p:childTnLst>
                          </p:cTn>
                        </p:par>
                        <p:par>
                          <p:cTn id="75" fill="hold">
                            <p:stCondLst>
                              <p:cond delay="1000"/>
                            </p:stCondLst>
                            <p:childTnLst>
                              <p:par>
                                <p:cTn id="76" presetID="1" presetClass="entr" presetSubtype="0" fill="hold" grpId="1" nodeType="after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left)">
                                      <p:cBhvr>
                                        <p:cTn id="82" dur="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mph" presetSubtype="0" fill="hold" nodeType="clickEffect">
                                  <p:stCondLst>
                                    <p:cond delay="0"/>
                                  </p:stCondLst>
                                  <p:childTnLst>
                                    <p:animScale>
                                      <p:cBhvr>
                                        <p:cTn id="86" dur="2000" fill="hold"/>
                                        <p:tgtEl>
                                          <p:spTgt spid="75"/>
                                        </p:tgtEl>
                                      </p:cBhvr>
                                      <p:by x="150000" y="150000"/>
                                    </p:animScale>
                                  </p:childTnLst>
                                </p:cTn>
                              </p:par>
                            </p:childTnLst>
                          </p:cTn>
                        </p:par>
                      </p:childTnLst>
                    </p:cTn>
                  </p:par>
                  <p:par>
                    <p:cTn id="87" fill="hold">
                      <p:stCondLst>
                        <p:cond delay="indefinite"/>
                      </p:stCondLst>
                      <p:childTnLst>
                        <p:par>
                          <p:cTn id="88" fill="hold">
                            <p:stCondLst>
                              <p:cond delay="0"/>
                            </p:stCondLst>
                            <p:childTnLst>
                              <p:par>
                                <p:cTn id="89" presetID="9" presetClass="exit" presetSubtype="0" fill="hold" grpId="1" nodeType="clickEffect">
                                  <p:stCondLst>
                                    <p:cond delay="0"/>
                                  </p:stCondLst>
                                  <p:childTnLst>
                                    <p:animEffect transition="out" filter="dissolve">
                                      <p:cBhvr>
                                        <p:cTn id="90" dur="500"/>
                                        <p:tgtEl>
                                          <p:spTgt spid="90"/>
                                        </p:tgtEl>
                                      </p:cBhvr>
                                    </p:animEffect>
                                    <p:set>
                                      <p:cBhvr>
                                        <p:cTn id="91" dur="1" fill="hold">
                                          <p:stCondLst>
                                            <p:cond delay="499"/>
                                          </p:stCondLst>
                                        </p:cTn>
                                        <p:tgtEl>
                                          <p:spTgt spid="90"/>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500"/>
                                        <p:tgtEl>
                                          <p:spTgt spid="70"/>
                                        </p:tgtEl>
                                      </p:cBhvr>
                                    </p:animEffect>
                                    <p:set>
                                      <p:cBhvr>
                                        <p:cTn id="97" dur="1" fill="hold">
                                          <p:stCondLst>
                                            <p:cond delay="499"/>
                                          </p:stCondLst>
                                        </p:cTn>
                                        <p:tgtEl>
                                          <p:spTgt spid="70"/>
                                        </p:tgtEl>
                                        <p:attrNameLst>
                                          <p:attrName>style.visibility</p:attrName>
                                        </p:attrNameLst>
                                      </p:cBhvr>
                                      <p:to>
                                        <p:strVal val="hidden"/>
                                      </p:to>
                                    </p:set>
                                  </p:childTnLst>
                                </p:cTn>
                              </p:par>
                              <p:par>
                                <p:cTn id="98" presetID="9" presetClass="exit" presetSubtype="0" fill="hold" grpId="1" nodeType="withEffect">
                                  <p:stCondLst>
                                    <p:cond delay="0"/>
                                  </p:stCondLst>
                                  <p:childTnLst>
                                    <p:animEffect transition="out" filter="dissolve">
                                      <p:cBhvr>
                                        <p:cTn id="99" dur="500"/>
                                        <p:tgtEl>
                                          <p:spTgt spid="83"/>
                                        </p:tgtEl>
                                      </p:cBhvr>
                                    </p:animEffect>
                                    <p:set>
                                      <p:cBhvr>
                                        <p:cTn id="100" dur="1" fill="hold">
                                          <p:stCondLst>
                                            <p:cond delay="499"/>
                                          </p:stCondLst>
                                        </p:cTn>
                                        <p:tgtEl>
                                          <p:spTgt spid="83"/>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71"/>
                                        </p:tgtEl>
                                      </p:cBhvr>
                                    </p:animEffect>
                                    <p:set>
                                      <p:cBhvr>
                                        <p:cTn id="103" dur="1" fill="hold">
                                          <p:stCondLst>
                                            <p:cond delay="499"/>
                                          </p:stCondLst>
                                        </p:cTn>
                                        <p:tgtEl>
                                          <p:spTgt spid="71"/>
                                        </p:tgtEl>
                                        <p:attrNameLst>
                                          <p:attrName>style.visibility</p:attrName>
                                        </p:attrNameLst>
                                      </p:cBhvr>
                                      <p:to>
                                        <p:strVal val="hidden"/>
                                      </p:to>
                                    </p:set>
                                  </p:childTnLst>
                                </p:cTn>
                              </p:par>
                              <p:par>
                                <p:cTn id="104" presetID="9" presetClass="exit" presetSubtype="0" fill="hold" nodeType="withEffect">
                                  <p:stCondLst>
                                    <p:cond delay="0"/>
                                  </p:stCondLst>
                                  <p:childTnLst>
                                    <p:animEffect transition="out" filter="dissolve">
                                      <p:cBhvr>
                                        <p:cTn id="105" dur="500"/>
                                        <p:tgtEl>
                                          <p:spTgt spid="74"/>
                                        </p:tgtEl>
                                      </p:cBhvr>
                                    </p:animEffect>
                                    <p:set>
                                      <p:cBhvr>
                                        <p:cTn id="106" dur="1" fill="hold">
                                          <p:stCondLst>
                                            <p:cond delay="499"/>
                                          </p:stCondLst>
                                        </p:cTn>
                                        <p:tgtEl>
                                          <p:spTgt spid="74"/>
                                        </p:tgtEl>
                                        <p:attrNameLst>
                                          <p:attrName>style.visibility</p:attrName>
                                        </p:attrNameLst>
                                      </p:cBhvr>
                                      <p:to>
                                        <p:strVal val="hidden"/>
                                      </p:to>
                                    </p:set>
                                  </p:childTnLst>
                                </p:cTn>
                              </p:par>
                              <p:par>
                                <p:cTn id="107" presetID="9" presetClass="exit" presetSubtype="0" fill="hold" nodeType="withEffect">
                                  <p:stCondLst>
                                    <p:cond delay="0"/>
                                  </p:stCondLst>
                                  <p:childTnLst>
                                    <p:animEffect transition="out" filter="dissolve">
                                      <p:cBhvr>
                                        <p:cTn id="108" dur="500"/>
                                        <p:tgtEl>
                                          <p:spTgt spid="75"/>
                                        </p:tgtEl>
                                      </p:cBhvr>
                                    </p:animEffect>
                                    <p:set>
                                      <p:cBhvr>
                                        <p:cTn id="109" dur="1" fill="hold">
                                          <p:stCondLst>
                                            <p:cond delay="499"/>
                                          </p:stCondLst>
                                        </p:cTn>
                                        <p:tgtEl>
                                          <p:spTgt spid="75"/>
                                        </p:tgtEl>
                                        <p:attrNameLst>
                                          <p:attrName>style.visibility</p:attrName>
                                        </p:attrNameLst>
                                      </p:cBhvr>
                                      <p:to>
                                        <p:strVal val="hidden"/>
                                      </p:to>
                                    </p:set>
                                  </p:childTnLst>
                                </p:cTn>
                              </p:par>
                              <p:par>
                                <p:cTn id="110" presetID="9" presetClass="exit" presetSubtype="0" fill="hold" grpId="1" nodeType="withEffect">
                                  <p:stCondLst>
                                    <p:cond delay="0"/>
                                  </p:stCondLst>
                                  <p:childTnLst>
                                    <p:animEffect transition="out" filter="dissolve">
                                      <p:cBhvr>
                                        <p:cTn id="111" dur="500"/>
                                        <p:tgtEl>
                                          <p:spTgt spid="84"/>
                                        </p:tgtEl>
                                      </p:cBhvr>
                                    </p:animEffect>
                                    <p:set>
                                      <p:cBhvr>
                                        <p:cTn id="112" dur="1" fill="hold">
                                          <p:stCondLst>
                                            <p:cond delay="499"/>
                                          </p:stCondLst>
                                        </p:cTn>
                                        <p:tgtEl>
                                          <p:spTgt spid="84"/>
                                        </p:tgtEl>
                                        <p:attrNameLst>
                                          <p:attrName>style.visibility</p:attrName>
                                        </p:attrNameLst>
                                      </p:cBhvr>
                                      <p:to>
                                        <p:strVal val="hidden"/>
                                      </p:to>
                                    </p:set>
                                  </p:childTnLst>
                                </p:cTn>
                              </p:par>
                              <p:par>
                                <p:cTn id="113" presetID="9" presetClass="exit" presetSubtype="0" fill="hold" nodeType="withEffect">
                                  <p:stCondLst>
                                    <p:cond delay="0"/>
                                  </p:stCondLst>
                                  <p:childTnLst>
                                    <p:animEffect transition="out" filter="dissolve">
                                      <p:cBhvr>
                                        <p:cTn id="114" dur="500"/>
                                        <p:tgtEl>
                                          <p:spTgt spid="56"/>
                                        </p:tgtEl>
                                      </p:cBhvr>
                                    </p:animEffect>
                                    <p:set>
                                      <p:cBhvr>
                                        <p:cTn id="115" dur="1" fill="hold">
                                          <p:stCondLst>
                                            <p:cond delay="499"/>
                                          </p:stCondLst>
                                        </p:cTn>
                                        <p:tgtEl>
                                          <p:spTgt spid="56"/>
                                        </p:tgtEl>
                                        <p:attrNameLst>
                                          <p:attrName>style.visibility</p:attrName>
                                        </p:attrNameLst>
                                      </p:cBhvr>
                                      <p:to>
                                        <p:strVal val="hidden"/>
                                      </p:to>
                                    </p:set>
                                  </p:childTnLst>
                                </p:cTn>
                              </p:par>
                              <p:par>
                                <p:cTn id="116" presetID="9" presetClass="exit" presetSubtype="0" fill="hold" nodeType="withEffect">
                                  <p:stCondLst>
                                    <p:cond delay="0"/>
                                  </p:stCondLst>
                                  <p:childTnLst>
                                    <p:animEffect transition="out" filter="dissolve">
                                      <p:cBhvr>
                                        <p:cTn id="117" dur="500"/>
                                        <p:tgtEl>
                                          <p:spTgt spid="60"/>
                                        </p:tgtEl>
                                      </p:cBhvr>
                                    </p:animEffect>
                                    <p:set>
                                      <p:cBhvr>
                                        <p:cTn id="118" dur="1" fill="hold">
                                          <p:stCondLst>
                                            <p:cond delay="499"/>
                                          </p:stCondLst>
                                        </p:cTn>
                                        <p:tgtEl>
                                          <p:spTgt spid="60"/>
                                        </p:tgtEl>
                                        <p:attrNameLst>
                                          <p:attrName>style.visibility</p:attrName>
                                        </p:attrNameLst>
                                      </p:cBhvr>
                                      <p:to>
                                        <p:strVal val="hidden"/>
                                      </p:to>
                                    </p:set>
                                  </p:childTnLst>
                                </p:cTn>
                              </p:par>
                              <p:par>
                                <p:cTn id="119" presetID="9" presetClass="exit" presetSubtype="0" fill="hold" nodeType="withEffect">
                                  <p:stCondLst>
                                    <p:cond delay="0"/>
                                  </p:stCondLst>
                                  <p:childTnLst>
                                    <p:animEffect transition="out" filter="dissolve">
                                      <p:cBhvr>
                                        <p:cTn id="120" dur="500"/>
                                        <p:tgtEl>
                                          <p:spTgt spid="61"/>
                                        </p:tgtEl>
                                      </p:cBhvr>
                                    </p:animEffect>
                                    <p:set>
                                      <p:cBhvr>
                                        <p:cTn id="121" dur="1" fill="hold">
                                          <p:stCondLst>
                                            <p:cond delay="499"/>
                                          </p:stCondLst>
                                        </p:cTn>
                                        <p:tgtEl>
                                          <p:spTgt spid="61"/>
                                        </p:tgtEl>
                                        <p:attrNameLst>
                                          <p:attrName>style.visibility</p:attrName>
                                        </p:attrNameLst>
                                      </p:cBhvr>
                                      <p:to>
                                        <p:strVal val="hidden"/>
                                      </p:to>
                                    </p:set>
                                  </p:childTnLst>
                                </p:cTn>
                              </p:par>
                              <p:par>
                                <p:cTn id="122" presetID="9" presetClass="exit" presetSubtype="0" fill="hold" nodeType="withEffect">
                                  <p:stCondLst>
                                    <p:cond delay="0"/>
                                  </p:stCondLst>
                                  <p:childTnLst>
                                    <p:animEffect transition="out" filter="dissolve">
                                      <p:cBhvr>
                                        <p:cTn id="123" dur="500"/>
                                        <p:tgtEl>
                                          <p:spTgt spid="62"/>
                                        </p:tgtEl>
                                      </p:cBhvr>
                                    </p:animEffect>
                                    <p:set>
                                      <p:cBhvr>
                                        <p:cTn id="124" dur="1" fill="hold">
                                          <p:stCondLst>
                                            <p:cond delay="499"/>
                                          </p:stCondLst>
                                        </p:cTn>
                                        <p:tgtEl>
                                          <p:spTgt spid="62"/>
                                        </p:tgtEl>
                                        <p:attrNameLst>
                                          <p:attrName>style.visibility</p:attrName>
                                        </p:attrNameLst>
                                      </p:cBhvr>
                                      <p:to>
                                        <p:strVal val="hidden"/>
                                      </p:to>
                                    </p:set>
                                  </p:childTnLst>
                                </p:cTn>
                              </p:par>
                              <p:par>
                                <p:cTn id="125" presetID="9" presetClass="exit" presetSubtype="0" fill="hold" grpId="1" nodeType="withEffect">
                                  <p:stCondLst>
                                    <p:cond delay="0"/>
                                  </p:stCondLst>
                                  <p:childTnLst>
                                    <p:animEffect transition="out" filter="dissolve">
                                      <p:cBhvr>
                                        <p:cTn id="126" dur="500"/>
                                        <p:tgtEl>
                                          <p:spTgt spid="85"/>
                                        </p:tgtEl>
                                      </p:cBhvr>
                                    </p:animEffect>
                                    <p:set>
                                      <p:cBhvr>
                                        <p:cTn id="127" dur="1" fill="hold">
                                          <p:stCondLst>
                                            <p:cond delay="499"/>
                                          </p:stCondLst>
                                        </p:cTn>
                                        <p:tgtEl>
                                          <p:spTgt spid="85"/>
                                        </p:tgtEl>
                                        <p:attrNameLst>
                                          <p:attrName>style.visibility</p:attrName>
                                        </p:attrNameLst>
                                      </p:cBhvr>
                                      <p:to>
                                        <p:strVal val="hidden"/>
                                      </p:to>
                                    </p:set>
                                  </p:childTnLst>
                                </p:cTn>
                              </p:par>
                              <p:par>
                                <p:cTn id="128" presetID="9" presetClass="exit" presetSubtype="0" fill="hold" nodeType="withEffect">
                                  <p:stCondLst>
                                    <p:cond delay="0"/>
                                  </p:stCondLst>
                                  <p:childTnLst>
                                    <p:animEffect transition="out" filter="dissolve">
                                      <p:cBhvr>
                                        <p:cTn id="129" dur="500"/>
                                        <p:tgtEl>
                                          <p:spTgt spid="76"/>
                                        </p:tgtEl>
                                      </p:cBhvr>
                                    </p:animEffect>
                                    <p:set>
                                      <p:cBhvr>
                                        <p:cTn id="130" dur="1" fill="hold">
                                          <p:stCondLst>
                                            <p:cond delay="499"/>
                                          </p:stCondLst>
                                        </p:cTn>
                                        <p:tgtEl>
                                          <p:spTgt spid="76"/>
                                        </p:tgtEl>
                                        <p:attrNameLst>
                                          <p:attrName>style.visibility</p:attrName>
                                        </p:attrNameLst>
                                      </p:cBhvr>
                                      <p:to>
                                        <p:strVal val="hidden"/>
                                      </p:to>
                                    </p:set>
                                  </p:childTnLst>
                                </p:cTn>
                              </p:par>
                              <p:par>
                                <p:cTn id="131" presetID="9" presetClass="exit" presetSubtype="0" fill="hold" nodeType="withEffect">
                                  <p:stCondLst>
                                    <p:cond delay="0"/>
                                  </p:stCondLst>
                                  <p:childTnLst>
                                    <p:animEffect transition="out" filter="dissolve">
                                      <p:cBhvr>
                                        <p:cTn id="132" dur="500"/>
                                        <p:tgtEl>
                                          <p:spTgt spid="79"/>
                                        </p:tgtEl>
                                      </p:cBhvr>
                                    </p:animEffect>
                                    <p:set>
                                      <p:cBhvr>
                                        <p:cTn id="133" dur="1" fill="hold">
                                          <p:stCondLst>
                                            <p:cond delay="499"/>
                                          </p:stCondLst>
                                        </p:cTn>
                                        <p:tgtEl>
                                          <p:spTgt spid="79"/>
                                        </p:tgtEl>
                                        <p:attrNameLst>
                                          <p:attrName>style.visibility</p:attrName>
                                        </p:attrNameLst>
                                      </p:cBhvr>
                                      <p:to>
                                        <p:strVal val="hidden"/>
                                      </p:to>
                                    </p:set>
                                  </p:childTnLst>
                                </p:cTn>
                              </p:par>
                              <p:par>
                                <p:cTn id="134" presetID="9" presetClass="exit" presetSubtype="0" fill="hold" grpId="1" nodeType="withEffect">
                                  <p:stCondLst>
                                    <p:cond delay="0"/>
                                  </p:stCondLst>
                                  <p:childTnLst>
                                    <p:animEffect transition="out" filter="dissolve">
                                      <p:cBhvr>
                                        <p:cTn id="135" dur="500"/>
                                        <p:tgtEl>
                                          <p:spTgt spid="80"/>
                                        </p:tgtEl>
                                      </p:cBhvr>
                                    </p:animEffect>
                                    <p:set>
                                      <p:cBhvr>
                                        <p:cTn id="136" dur="1" fill="hold">
                                          <p:stCondLst>
                                            <p:cond delay="499"/>
                                          </p:stCondLst>
                                        </p:cTn>
                                        <p:tgtEl>
                                          <p:spTgt spid="80"/>
                                        </p:tgtEl>
                                        <p:attrNameLst>
                                          <p:attrName>style.visibility</p:attrName>
                                        </p:attrNameLst>
                                      </p:cBhvr>
                                      <p:to>
                                        <p:strVal val="hidden"/>
                                      </p:to>
                                    </p:set>
                                  </p:childTnLst>
                                </p:cTn>
                              </p:par>
                              <p:par>
                                <p:cTn id="137" presetID="9" presetClass="exit" presetSubtype="0" fill="hold" grpId="2" nodeType="withEffect">
                                  <p:stCondLst>
                                    <p:cond delay="0"/>
                                  </p:stCondLst>
                                  <p:childTnLst>
                                    <p:animEffect transition="out" filter="dissolve">
                                      <p:cBhvr>
                                        <p:cTn id="138" dur="500"/>
                                        <p:tgtEl>
                                          <p:spTgt spid="81"/>
                                        </p:tgtEl>
                                      </p:cBhvr>
                                    </p:animEffect>
                                    <p:set>
                                      <p:cBhvr>
                                        <p:cTn id="139" dur="1" fill="hold">
                                          <p:stCondLst>
                                            <p:cond delay="499"/>
                                          </p:stCondLst>
                                        </p:cTn>
                                        <p:tgtEl>
                                          <p:spTgt spid="81"/>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82"/>
                                        </p:tgtEl>
                                      </p:cBhvr>
                                    </p:animEffect>
                                    <p:set>
                                      <p:cBhvr>
                                        <p:cTn id="142" dur="1" fill="hold">
                                          <p:stCondLst>
                                            <p:cond delay="499"/>
                                          </p:stCondLst>
                                        </p:cTn>
                                        <p:tgtEl>
                                          <p:spTgt spid="82"/>
                                        </p:tgtEl>
                                        <p:attrNameLst>
                                          <p:attrName>style.visibility</p:attrName>
                                        </p:attrNameLst>
                                      </p:cBhvr>
                                      <p:to>
                                        <p:strVal val="hidden"/>
                                      </p:to>
                                    </p:set>
                                  </p:childTnLst>
                                </p:cTn>
                              </p:par>
                              <p:par>
                                <p:cTn id="143" presetID="9" presetClass="exit" presetSubtype="0" fill="hold" nodeType="withEffect">
                                  <p:stCondLst>
                                    <p:cond delay="0"/>
                                  </p:stCondLst>
                                  <p:childTnLst>
                                    <p:animEffect transition="out" filter="dissolve">
                                      <p:cBhvr>
                                        <p:cTn id="144" dur="500"/>
                                        <p:tgtEl>
                                          <p:spTgt spid="40"/>
                                        </p:tgtEl>
                                      </p:cBhvr>
                                    </p:animEffect>
                                    <p:set>
                                      <p:cBhvr>
                                        <p:cTn id="145" dur="1" fill="hold">
                                          <p:stCondLst>
                                            <p:cond delay="499"/>
                                          </p:stCondLst>
                                        </p:cTn>
                                        <p:tgtEl>
                                          <p:spTgt spid="40"/>
                                        </p:tgtEl>
                                        <p:attrNameLst>
                                          <p:attrName>style.visibility</p:attrName>
                                        </p:attrNameLst>
                                      </p:cBhvr>
                                      <p:to>
                                        <p:strVal val="hidden"/>
                                      </p:to>
                                    </p:set>
                                  </p:childTnLst>
                                </p:cTn>
                              </p:par>
                              <p:par>
                                <p:cTn id="146" presetID="9" presetClass="exit" presetSubtype="0" fill="hold" grpId="2" nodeType="withEffect">
                                  <p:stCondLst>
                                    <p:cond delay="0"/>
                                  </p:stCondLst>
                                  <p:childTnLst>
                                    <p:animEffect transition="out" filter="dissolve">
                                      <p:cBhvr>
                                        <p:cTn id="147" dur="500"/>
                                        <p:tgtEl>
                                          <p:spTgt spid="34"/>
                                        </p:tgtEl>
                                      </p:cBhvr>
                                    </p:animEffect>
                                    <p:set>
                                      <p:cBhvr>
                                        <p:cTn id="148" dur="1" fill="hold">
                                          <p:stCondLst>
                                            <p:cond delay="499"/>
                                          </p:stCondLst>
                                        </p:cTn>
                                        <p:tgtEl>
                                          <p:spTgt spid="34"/>
                                        </p:tgtEl>
                                        <p:attrNameLst>
                                          <p:attrName>style.visibility</p:attrName>
                                        </p:attrNameLst>
                                      </p:cBhvr>
                                      <p:to>
                                        <p:strVal val="hidden"/>
                                      </p:to>
                                    </p:set>
                                  </p:childTnLst>
                                </p:cTn>
                              </p:par>
                              <p:par>
                                <p:cTn id="149" presetID="9" presetClass="exit" presetSubtype="0" fill="hold" grpId="1" nodeType="withEffect">
                                  <p:stCondLst>
                                    <p:cond delay="0"/>
                                  </p:stCondLst>
                                  <p:childTnLst>
                                    <p:animEffect transition="out" filter="dissolve">
                                      <p:cBhvr>
                                        <p:cTn id="150" dur="500"/>
                                        <p:tgtEl>
                                          <p:spTgt spid="69"/>
                                        </p:tgtEl>
                                      </p:cBhvr>
                                    </p:animEffect>
                                    <p:set>
                                      <p:cBhvr>
                                        <p:cTn id="151"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83" grpId="0"/>
      <p:bldP spid="83" grpId="1"/>
      <p:bldP spid="84" grpId="0"/>
      <p:bldP spid="84" grpId="1"/>
      <p:bldP spid="85" grpId="0"/>
      <p:bldP spid="85" grpId="1"/>
      <p:bldP spid="80" grpId="0" animBg="1"/>
      <p:bldP spid="80" grpId="1" animBg="1"/>
      <p:bldP spid="81" grpId="0"/>
      <p:bldP spid="81" grpId="1"/>
      <p:bldP spid="81" grpId="2"/>
      <p:bldP spid="82" grpId="0"/>
      <p:bldP spid="82" grpId="1"/>
      <p:bldP spid="90" grpId="0"/>
      <p:bldP spid="90" grpId="1"/>
      <p:bldP spid="34" grpId="1"/>
      <p:bldP spid="34"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スライド番号プレースホルダー 4"/>
          <p:cNvSpPr>
            <a:spLocks noGrp="1"/>
          </p:cNvSpPr>
          <p:nvPr>
            <p:ph type="sldNum" sz="quarter" idx="12"/>
          </p:nvPr>
        </p:nvSpPr>
        <p:spPr/>
        <p:txBody>
          <a:bodyPr/>
          <a:lstStyle/>
          <a:p>
            <a:fld id="{77BC51BC-B4E1-4696-A5AC-69017610EC25}" type="slidenum">
              <a:rPr lang="en-US" sz="1600" smtClean="0">
                <a:solidFill>
                  <a:schemeClr val="tx1"/>
                </a:solidFill>
              </a:rPr>
              <a:t>8</a:t>
            </a:fld>
            <a:endParaRPr lang="en-US" sz="1600" dirty="0">
              <a:solidFill>
                <a:schemeClr val="tx1"/>
              </a:solidFill>
            </a:endParaRPr>
          </a:p>
        </p:txBody>
      </p:sp>
      <p:sp>
        <p:nvSpPr>
          <p:cNvPr id="15" name="テキスト ボックス 14"/>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設計</a:t>
            </a:r>
            <a:endParaRPr lang="en-US" sz="2400" b="1" dirty="0">
              <a:solidFill>
                <a:srgbClr val="965B43"/>
              </a:solidFill>
            </a:endParaRPr>
          </a:p>
        </p:txBody>
      </p:sp>
      <p:cxnSp>
        <p:nvCxnSpPr>
          <p:cNvPr id="16" name="直線コネクタ 15"/>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ドーナツ 16"/>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ボックス 17"/>
          <p:cNvSpPr txBox="1"/>
          <p:nvPr/>
        </p:nvSpPr>
        <p:spPr>
          <a:xfrm>
            <a:off x="255531" y="151765"/>
            <a:ext cx="3807453" cy="584775"/>
          </a:xfrm>
          <a:prstGeom prst="rect">
            <a:avLst/>
          </a:prstGeom>
          <a:noFill/>
        </p:spPr>
        <p:txBody>
          <a:bodyPr wrap="none" rtlCol="0">
            <a:spAutoFit/>
          </a:bodyPr>
          <a:lstStyle/>
          <a:p>
            <a:r>
              <a:rPr lang="en-US" altLang="ja-JP" sz="3200" dirty="0"/>
              <a:t>2</a:t>
            </a:r>
            <a:r>
              <a:rPr lang="en-US" altLang="ja-JP" sz="3200" dirty="0" smtClean="0"/>
              <a:t>.</a:t>
            </a:r>
            <a:r>
              <a:rPr lang="ja-JP" altLang="en-US" sz="3200" dirty="0" smtClean="0"/>
              <a:t>システム設計（</a:t>
            </a:r>
            <a:r>
              <a:rPr lang="en-US" altLang="ja-JP" sz="3200" dirty="0"/>
              <a:t>1</a:t>
            </a:r>
            <a:r>
              <a:rPr lang="en-US" altLang="ja-JP" sz="3200" dirty="0" smtClean="0"/>
              <a:t>/2</a:t>
            </a:r>
            <a:r>
              <a:rPr lang="ja-JP" altLang="en-US" sz="3200" dirty="0" smtClean="0"/>
              <a:t>）</a:t>
            </a:r>
            <a:endParaRPr lang="en-US" sz="3200" dirty="0"/>
          </a:p>
        </p:txBody>
      </p:sp>
      <p:grpSp>
        <p:nvGrpSpPr>
          <p:cNvPr id="2" name="グループ化 1"/>
          <p:cNvGrpSpPr/>
          <p:nvPr/>
        </p:nvGrpSpPr>
        <p:grpSpPr>
          <a:xfrm>
            <a:off x="428252" y="1559036"/>
            <a:ext cx="8234598" cy="3238930"/>
            <a:chOff x="428252" y="1559036"/>
            <a:chExt cx="8234598" cy="3238930"/>
          </a:xfrm>
        </p:grpSpPr>
        <p:grpSp>
          <p:nvGrpSpPr>
            <p:cNvPr id="20" name="グループ化 19"/>
            <p:cNvGrpSpPr/>
            <p:nvPr/>
          </p:nvGrpSpPr>
          <p:grpSpPr>
            <a:xfrm>
              <a:off x="428252" y="2650403"/>
              <a:ext cx="4325326" cy="2147563"/>
              <a:chOff x="414669" y="2857895"/>
              <a:chExt cx="4325326" cy="1938018"/>
            </a:xfrm>
          </p:grpSpPr>
          <p:sp>
            <p:nvSpPr>
              <p:cNvPr id="21" name="Text Box 12"/>
              <p:cNvSpPr txBox="1">
                <a:spLocks noChangeArrowheads="1"/>
              </p:cNvSpPr>
              <p:nvPr/>
            </p:nvSpPr>
            <p:spPr bwMode="auto">
              <a:xfrm>
                <a:off x="1369820" y="3448084"/>
                <a:ext cx="143421" cy="304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22" name="正方形/長方形 21"/>
              <p:cNvSpPr/>
              <p:nvPr/>
            </p:nvSpPr>
            <p:spPr>
              <a:xfrm>
                <a:off x="414669" y="2857895"/>
                <a:ext cx="4325326" cy="1938018"/>
              </a:xfrm>
              <a:prstGeom prst="rect">
                <a:avLst/>
              </a:prstGeom>
              <a:pattFill prst="ltUpDiag">
                <a:fgClr>
                  <a:schemeClr val="accent1">
                    <a:lumMod val="75000"/>
                  </a:schemeClr>
                </a:fgClr>
                <a:bgClr>
                  <a:schemeClr val="bg1"/>
                </a:bgClr>
              </a:patt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正方形/長方形 22"/>
              <p:cNvSpPr/>
              <p:nvPr/>
            </p:nvSpPr>
            <p:spPr>
              <a:xfrm>
                <a:off x="729644" y="3139162"/>
                <a:ext cx="1578095" cy="546415"/>
              </a:xfrm>
              <a:prstGeom prst="rect">
                <a:avLst/>
              </a:prstGeom>
              <a:solidFill>
                <a:schemeClr val="accent1">
                  <a:lumMod val="60000"/>
                  <a:lumOff val="40000"/>
                </a:schemeClr>
              </a:solidFill>
              <a:ln w="38100">
                <a:solidFill>
                  <a:schemeClr val="accent1">
                    <a:lumMod val="60000"/>
                    <a:lumOff val="40000"/>
                  </a:schemeClr>
                </a:soli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マイコン</a:t>
                </a:r>
                <a:endParaRPr lang="zh-CN" altLang="en-US" b="1" dirty="0">
                  <a:solidFill>
                    <a:schemeClr val="tx1"/>
                  </a:solidFill>
                </a:endParaRPr>
              </a:p>
            </p:txBody>
          </p:sp>
          <p:sp>
            <p:nvSpPr>
              <p:cNvPr id="24" name="正方形/長方形 23"/>
              <p:cNvSpPr/>
              <p:nvPr/>
            </p:nvSpPr>
            <p:spPr>
              <a:xfrm>
                <a:off x="2523764" y="3147809"/>
                <a:ext cx="1934281" cy="537767"/>
              </a:xfrm>
              <a:prstGeom prst="rect">
                <a:avLst/>
              </a:prstGeom>
              <a:solidFill>
                <a:schemeClr val="accent4">
                  <a:lumMod val="60000"/>
                  <a:lumOff val="40000"/>
                </a:schemeClr>
              </a:solidFill>
              <a:ln w="38100">
                <a:solidFill>
                  <a:schemeClr val="accent4">
                    <a:lumMod val="60000"/>
                    <a:lumOff val="40000"/>
                  </a:schemeClr>
                </a:soli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latin typeface="ＭＳ Ｐゴシック" panose="020B0600070205080204" pitchFamily="50" charset="-128"/>
                    <a:ea typeface="ＭＳ Ｐゴシック" panose="020B0600070205080204" pitchFamily="50" charset="-128"/>
                  </a:rPr>
                  <a:t>無線</a:t>
                </a:r>
                <a:r>
                  <a:rPr lang="zh-TW" altLang="en-US" sz="1600" b="1" dirty="0" smtClean="0">
                    <a:solidFill>
                      <a:schemeClr val="tx1"/>
                    </a:solidFill>
                    <a:latin typeface="ＭＳ Ｐゴシック" panose="020B0600070205080204" pitchFamily="50" charset="-128"/>
                    <a:ea typeface="ＭＳ Ｐゴシック" panose="020B0600070205080204" pitchFamily="50" charset="-128"/>
                  </a:rPr>
                  <a:t>通信</a:t>
                </a:r>
                <a:endParaRPr lang="en-US" altLang="zh-TW" sz="1600" b="1" dirty="0" smtClean="0">
                  <a:solidFill>
                    <a:schemeClr val="tx1"/>
                  </a:solidFill>
                  <a:latin typeface="ＭＳ Ｐゴシック" panose="020B0600070205080204" pitchFamily="50" charset="-128"/>
                  <a:ea typeface="ＭＳ Ｐゴシック" panose="020B0600070205080204" pitchFamily="50" charset="-128"/>
                </a:endParaRPr>
              </a:p>
              <a:p>
                <a:pPr algn="ctr"/>
                <a:r>
                  <a:rPr lang="ja-JP" altLang="en-US" sz="1600" b="1" dirty="0" smtClean="0">
                    <a:solidFill>
                      <a:schemeClr val="tx1"/>
                    </a:solidFill>
                  </a:rPr>
                  <a:t>モジュール</a:t>
                </a:r>
                <a:endParaRPr lang="zh-CN" altLang="en-US" sz="1600" b="1" dirty="0">
                  <a:solidFill>
                    <a:schemeClr val="tx1"/>
                  </a:solidFill>
                </a:endParaRPr>
              </a:p>
            </p:txBody>
          </p:sp>
          <p:sp>
            <p:nvSpPr>
              <p:cNvPr id="25" name="正方形/長方形 24"/>
              <p:cNvSpPr/>
              <p:nvPr/>
            </p:nvSpPr>
            <p:spPr>
              <a:xfrm>
                <a:off x="2547426" y="3814948"/>
                <a:ext cx="1910619" cy="695991"/>
              </a:xfrm>
              <a:prstGeom prst="rect">
                <a:avLst/>
              </a:prstGeom>
              <a:solidFill>
                <a:schemeClr val="accent1">
                  <a:lumMod val="60000"/>
                  <a:lumOff val="40000"/>
                </a:schemeClr>
              </a:solidFill>
              <a:ln w="38100">
                <a:solidFill>
                  <a:schemeClr val="accent1">
                    <a:lumMod val="60000"/>
                    <a:lumOff val="40000"/>
                  </a:schemeClr>
                </a:soli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smtClean="0">
                    <a:solidFill>
                      <a:schemeClr val="tx1"/>
                    </a:solidFill>
                  </a:rPr>
                  <a:t>IMU</a:t>
                </a:r>
              </a:p>
              <a:p>
                <a:pPr algn="ctr"/>
                <a:r>
                  <a:rPr lang="ja-JP" altLang="en-US" b="1" dirty="0" smtClean="0">
                    <a:solidFill>
                      <a:schemeClr val="tx1"/>
                    </a:solidFill>
                  </a:rPr>
                  <a:t>センサー</a:t>
                </a:r>
                <a:endParaRPr lang="en-US" altLang="zh-CN" b="1" dirty="0" smtClean="0">
                  <a:solidFill>
                    <a:schemeClr val="tx1"/>
                  </a:solidFill>
                </a:endParaRPr>
              </a:p>
            </p:txBody>
          </p:sp>
          <p:sp>
            <p:nvSpPr>
              <p:cNvPr id="26" name="正方形/長方形 25"/>
              <p:cNvSpPr/>
              <p:nvPr/>
            </p:nvSpPr>
            <p:spPr>
              <a:xfrm>
                <a:off x="729645" y="3870683"/>
                <a:ext cx="1583702" cy="651656"/>
              </a:xfrm>
              <a:prstGeom prst="rect">
                <a:avLst/>
              </a:prstGeom>
              <a:solidFill>
                <a:schemeClr val="accent1">
                  <a:lumMod val="60000"/>
                  <a:lumOff val="40000"/>
                </a:schemeClr>
              </a:solidFill>
              <a:ln w="38100">
                <a:solidFill>
                  <a:schemeClr val="accent1">
                    <a:lumMod val="60000"/>
                    <a:lumOff val="40000"/>
                  </a:schemeClr>
                </a:soli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感圧センサ</a:t>
                </a:r>
                <a:endParaRPr lang="zh-CN" altLang="en-US" b="1" dirty="0">
                  <a:solidFill>
                    <a:schemeClr val="tx1"/>
                  </a:solidFill>
                </a:endParaRPr>
              </a:p>
            </p:txBody>
          </p:sp>
        </p:grpSp>
        <p:grpSp>
          <p:nvGrpSpPr>
            <p:cNvPr id="30" name="グループ化 29"/>
            <p:cNvGrpSpPr/>
            <p:nvPr/>
          </p:nvGrpSpPr>
          <p:grpSpPr>
            <a:xfrm>
              <a:off x="6502610" y="2705493"/>
              <a:ext cx="2160240" cy="2092473"/>
              <a:chOff x="6444208" y="2611471"/>
              <a:chExt cx="2160240" cy="2147563"/>
            </a:xfrm>
          </p:grpSpPr>
          <p:sp>
            <p:nvSpPr>
              <p:cNvPr id="31" name="正方形/長方形 30"/>
              <p:cNvSpPr/>
              <p:nvPr/>
            </p:nvSpPr>
            <p:spPr>
              <a:xfrm>
                <a:off x="6444208" y="2611471"/>
                <a:ext cx="2160240" cy="2147563"/>
              </a:xfrm>
              <a:prstGeom prst="rect">
                <a:avLst/>
              </a:prstGeom>
              <a:pattFill prst="ltUpDiag">
                <a:fgClr>
                  <a:schemeClr val="accent1">
                    <a:lumMod val="75000"/>
                  </a:schemeClr>
                </a:fgClr>
                <a:bgClr>
                  <a:schemeClr val="bg1"/>
                </a:bgClr>
              </a:patt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2" name="正方形/長方形 31"/>
              <p:cNvSpPr/>
              <p:nvPr/>
            </p:nvSpPr>
            <p:spPr>
              <a:xfrm>
                <a:off x="6660232" y="4077071"/>
                <a:ext cx="1742729" cy="360040"/>
              </a:xfrm>
              <a:prstGeom prst="rect">
                <a:avLst/>
              </a:prstGeom>
              <a:solidFill>
                <a:schemeClr val="accent1">
                  <a:lumMod val="60000"/>
                  <a:lumOff val="40000"/>
                </a:schemeClr>
              </a:solidFill>
              <a:ln w="38100">
                <a:solidFill>
                  <a:schemeClr val="accent1">
                    <a:lumMod val="60000"/>
                    <a:lumOff val="40000"/>
                  </a:schemeClr>
                </a:soli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データ処理</a:t>
                </a:r>
                <a:endParaRPr lang="zh-CN" altLang="en-US" b="1" dirty="0">
                  <a:solidFill>
                    <a:schemeClr val="tx1"/>
                  </a:solidFill>
                </a:endParaRPr>
              </a:p>
            </p:txBody>
          </p:sp>
          <p:sp>
            <p:nvSpPr>
              <p:cNvPr id="33" name="正方形/長方形 32"/>
              <p:cNvSpPr/>
              <p:nvPr/>
            </p:nvSpPr>
            <p:spPr>
              <a:xfrm>
                <a:off x="6660232" y="3068959"/>
                <a:ext cx="1742729" cy="360040"/>
              </a:xfrm>
              <a:prstGeom prst="rect">
                <a:avLst/>
              </a:prstGeom>
              <a:solidFill>
                <a:schemeClr val="accent4">
                  <a:lumMod val="60000"/>
                  <a:lumOff val="40000"/>
                </a:schemeClr>
              </a:solidFill>
              <a:ln w="38100">
                <a:solidFill>
                  <a:schemeClr val="accent4">
                    <a:lumMod val="60000"/>
                    <a:lumOff val="40000"/>
                  </a:schemeClr>
                </a:soli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パターン認識</a:t>
                </a:r>
                <a:endParaRPr lang="zh-CN" altLang="en-US" b="1" dirty="0">
                  <a:solidFill>
                    <a:schemeClr val="tx1"/>
                  </a:solidFill>
                </a:endParaRPr>
              </a:p>
            </p:txBody>
          </p:sp>
          <p:sp>
            <p:nvSpPr>
              <p:cNvPr id="34" name="正方形/長方形 33"/>
              <p:cNvSpPr/>
              <p:nvPr/>
            </p:nvSpPr>
            <p:spPr>
              <a:xfrm>
                <a:off x="6660232" y="3573015"/>
                <a:ext cx="1742729" cy="360040"/>
              </a:xfrm>
              <a:prstGeom prst="rect">
                <a:avLst/>
              </a:prstGeom>
              <a:solidFill>
                <a:schemeClr val="accent1">
                  <a:lumMod val="60000"/>
                  <a:lumOff val="40000"/>
                </a:schemeClr>
              </a:solidFill>
              <a:ln w="38100">
                <a:solidFill>
                  <a:schemeClr val="accent1">
                    <a:lumMod val="60000"/>
                    <a:lumOff val="40000"/>
                  </a:schemeClr>
                </a:soli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b="1" dirty="0" smtClean="0">
                    <a:solidFill>
                      <a:schemeClr val="tx1"/>
                    </a:solidFill>
                  </a:rPr>
                  <a:t>コントロール</a:t>
                </a:r>
                <a:r>
                  <a:rPr lang="en-US" altLang="zh-CN" b="1" dirty="0" smtClean="0">
                    <a:solidFill>
                      <a:schemeClr val="tx1"/>
                    </a:solidFill>
                  </a:rPr>
                  <a:t>API</a:t>
                </a:r>
                <a:endParaRPr lang="zh-CN" altLang="en-US" b="1" dirty="0">
                  <a:solidFill>
                    <a:schemeClr val="tx1"/>
                  </a:solidFill>
                </a:endParaRPr>
              </a:p>
            </p:txBody>
          </p:sp>
        </p:grpSp>
        <p:sp>
          <p:nvSpPr>
            <p:cNvPr id="35" name="テキスト ボックス 34"/>
            <p:cNvSpPr txBox="1"/>
            <p:nvPr/>
          </p:nvSpPr>
          <p:spPr>
            <a:xfrm>
              <a:off x="1835539" y="2231883"/>
              <a:ext cx="1378967" cy="369332"/>
            </a:xfrm>
            <a:prstGeom prst="rect">
              <a:avLst/>
            </a:prstGeom>
            <a:noFill/>
          </p:spPr>
          <p:txBody>
            <a:bodyPr wrap="none" rtlCol="0">
              <a:spAutoFit/>
            </a:bodyPr>
            <a:lstStyle/>
            <a:p>
              <a:r>
                <a:rPr lang="en-US" dirty="0" smtClean="0"/>
                <a:t>Arduino </a:t>
              </a:r>
              <a:r>
                <a:rPr lang="en-US" altLang="zh-CN" dirty="0" smtClean="0"/>
                <a:t>Uno</a:t>
              </a:r>
              <a:endParaRPr lang="en-US" dirty="0"/>
            </a:p>
          </p:txBody>
        </p:sp>
        <p:sp>
          <p:nvSpPr>
            <p:cNvPr id="36" name="右箭头 13"/>
            <p:cNvSpPr/>
            <p:nvPr/>
          </p:nvSpPr>
          <p:spPr>
            <a:xfrm>
              <a:off x="4955065" y="3787898"/>
              <a:ext cx="1280020" cy="357900"/>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文档 14"/>
            <p:cNvSpPr/>
            <p:nvPr/>
          </p:nvSpPr>
          <p:spPr>
            <a:xfrm>
              <a:off x="4884988" y="1559036"/>
              <a:ext cx="1420174" cy="762427"/>
            </a:xfrm>
            <a:prstGeom prst="flowChartDocumen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smtClean="0">
                  <a:solidFill>
                    <a:schemeClr val="tx1"/>
                  </a:solidFill>
                  <a:latin typeface="+mj-ea"/>
                  <a:ea typeface="+mj-ea"/>
                </a:rPr>
                <a:t>加速度、圧力など</a:t>
              </a:r>
              <a:endParaRPr lang="zh-CN" altLang="en-US" sz="1600" b="1" dirty="0">
                <a:solidFill>
                  <a:schemeClr val="tx1"/>
                </a:solidFill>
                <a:latin typeface="+mj-ea"/>
                <a:ea typeface="+mj-ea"/>
              </a:endParaRPr>
            </a:p>
          </p:txBody>
        </p:sp>
        <p:sp>
          <p:nvSpPr>
            <p:cNvPr id="38" name="テキスト ボックス 37"/>
            <p:cNvSpPr txBox="1"/>
            <p:nvPr/>
          </p:nvSpPr>
          <p:spPr>
            <a:xfrm>
              <a:off x="7229138" y="2226573"/>
              <a:ext cx="453970" cy="400110"/>
            </a:xfrm>
            <a:prstGeom prst="rect">
              <a:avLst/>
            </a:prstGeom>
            <a:noFill/>
          </p:spPr>
          <p:txBody>
            <a:bodyPr wrap="none" rtlCol="0">
              <a:spAutoFit/>
            </a:bodyPr>
            <a:lstStyle/>
            <a:p>
              <a:r>
                <a:rPr lang="en-US" altLang="zh-CN" sz="2000" dirty="0" smtClean="0"/>
                <a:t>PC</a:t>
              </a:r>
              <a:endParaRPr lang="en-US" sz="2000" dirty="0"/>
            </a:p>
          </p:txBody>
        </p:sp>
        <p:cxnSp>
          <p:nvCxnSpPr>
            <p:cNvPr id="3" name="直線コネクタ 2"/>
            <p:cNvCxnSpPr/>
            <p:nvPr/>
          </p:nvCxnSpPr>
          <p:spPr>
            <a:xfrm>
              <a:off x="5595075" y="2272873"/>
              <a:ext cx="0" cy="1546124"/>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551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childTnLst>
                                </p:cTn>
                              </p:par>
                            </p:childTnLst>
                          </p:cTn>
                        </p:par>
                        <p:par>
                          <p:cTn id="8" fill="hold">
                            <p:stCondLst>
                              <p:cond delay="750"/>
                            </p:stCondLst>
                            <p:childTnLst>
                              <p:par>
                                <p:cTn id="9" presetID="3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anim calcmode="lin" valueType="num">
                                      <p:cBhvr>
                                        <p:cTn id="12" dur="750" fill="hold"/>
                                        <p:tgtEl>
                                          <p:spTgt spid="2"/>
                                        </p:tgtEl>
                                        <p:attrNameLst>
                                          <p:attrName>ppt_x</p:attrName>
                                        </p:attrNameLst>
                                      </p:cBhvr>
                                      <p:tavLst>
                                        <p:tav tm="0">
                                          <p:val>
                                            <p:strVal val="#ppt_x"/>
                                          </p:val>
                                        </p:tav>
                                        <p:tav tm="100000">
                                          <p:val>
                                            <p:strVal val="#ppt_x"/>
                                          </p:val>
                                        </p:tav>
                                      </p:tavLst>
                                    </p:anim>
                                    <p:anim calcmode="lin" valueType="num">
                                      <p:cBhvr>
                                        <p:cTn id="13" dur="675" decel="100000" fill="hold"/>
                                        <p:tgtEl>
                                          <p:spTgt spid="2"/>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grpId="1" nodeType="clickEffect">
                                  <p:stCondLst>
                                    <p:cond delay="0"/>
                                  </p:stCondLst>
                                  <p:childTnLst>
                                    <p:animEffect transition="out" filter="dissolv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正方形/長方形 30"/>
          <p:cNvSpPr/>
          <p:nvPr/>
        </p:nvSpPr>
        <p:spPr>
          <a:xfrm>
            <a:off x="0" y="0"/>
            <a:ext cx="9131846" cy="6858000"/>
          </a:xfrm>
          <a:prstGeom prst="rect">
            <a:avLst/>
          </a:prstGeom>
          <a:solidFill>
            <a:srgbClr val="D6D7D2"/>
          </a:solidFill>
          <a:ln>
            <a:solidFill>
              <a:srgbClr val="D6D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スライド番号プレースホルダー 2"/>
          <p:cNvSpPr>
            <a:spLocks noGrp="1"/>
          </p:cNvSpPr>
          <p:nvPr>
            <p:ph type="sldNum" sz="quarter" idx="12"/>
          </p:nvPr>
        </p:nvSpPr>
        <p:spPr/>
        <p:txBody>
          <a:bodyPr/>
          <a:lstStyle/>
          <a:p>
            <a:fld id="{77BC51BC-B4E1-4696-A5AC-69017610EC25}" type="slidenum">
              <a:rPr lang="en-US" sz="1600" smtClean="0">
                <a:solidFill>
                  <a:schemeClr val="tx1"/>
                </a:solidFill>
              </a:rPr>
              <a:t>9</a:t>
            </a:fld>
            <a:endParaRPr lang="en-US" sz="1600" dirty="0">
              <a:solidFill>
                <a:schemeClr val="tx1"/>
              </a:solidFill>
            </a:endParaRPr>
          </a:p>
        </p:txBody>
      </p:sp>
      <p:sp>
        <p:nvSpPr>
          <p:cNvPr id="40" name="テキスト ボックス 39"/>
          <p:cNvSpPr txBox="1"/>
          <p:nvPr/>
        </p:nvSpPr>
        <p:spPr>
          <a:xfrm>
            <a:off x="428252" y="5553735"/>
            <a:ext cx="803425" cy="461665"/>
          </a:xfrm>
          <a:prstGeom prst="rect">
            <a:avLst/>
          </a:prstGeom>
          <a:noFill/>
        </p:spPr>
        <p:txBody>
          <a:bodyPr wrap="none" rtlCol="0">
            <a:spAutoFit/>
          </a:bodyPr>
          <a:lstStyle/>
          <a:p>
            <a:r>
              <a:rPr lang="ja-JP" altLang="en-US" sz="2400" b="1" dirty="0">
                <a:solidFill>
                  <a:srgbClr val="965B43"/>
                </a:solidFill>
              </a:rPr>
              <a:t>設計</a:t>
            </a:r>
            <a:endParaRPr lang="en-US" sz="2400" b="1" dirty="0">
              <a:solidFill>
                <a:srgbClr val="965B43"/>
              </a:solidFill>
            </a:endParaRPr>
          </a:p>
        </p:txBody>
      </p:sp>
      <p:cxnSp>
        <p:nvCxnSpPr>
          <p:cNvPr id="41" name="直線コネクタ 40"/>
          <p:cNvCxnSpPr/>
          <p:nvPr/>
        </p:nvCxnSpPr>
        <p:spPr>
          <a:xfrm>
            <a:off x="813122" y="6232970"/>
            <a:ext cx="0" cy="18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ドーナツ 41"/>
          <p:cNvSpPr/>
          <p:nvPr/>
        </p:nvSpPr>
        <p:spPr>
          <a:xfrm>
            <a:off x="721862" y="6031451"/>
            <a:ext cx="180000" cy="180000"/>
          </a:xfrm>
          <a:prstGeom prst="donut">
            <a:avLst>
              <a:gd name="adj" fmla="val 8640"/>
            </a:avLst>
          </a:prstGeom>
          <a:solidFill>
            <a:schemeClr val="bg1">
              <a:alpha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テキスト ボックス 42"/>
          <p:cNvSpPr txBox="1"/>
          <p:nvPr/>
        </p:nvSpPr>
        <p:spPr>
          <a:xfrm>
            <a:off x="255531" y="151765"/>
            <a:ext cx="3807453" cy="584775"/>
          </a:xfrm>
          <a:prstGeom prst="rect">
            <a:avLst/>
          </a:prstGeom>
          <a:noFill/>
        </p:spPr>
        <p:txBody>
          <a:bodyPr wrap="none" rtlCol="0">
            <a:spAutoFit/>
          </a:bodyPr>
          <a:lstStyle/>
          <a:p>
            <a:r>
              <a:rPr lang="en-US" altLang="ja-JP" sz="3200" dirty="0"/>
              <a:t>2</a:t>
            </a:r>
            <a:r>
              <a:rPr lang="en-US" altLang="ja-JP" sz="3200" dirty="0" smtClean="0"/>
              <a:t>.</a:t>
            </a:r>
            <a:r>
              <a:rPr lang="ja-JP" altLang="en-US" sz="3200" dirty="0"/>
              <a:t>システム</a:t>
            </a:r>
            <a:r>
              <a:rPr lang="ja-JP" altLang="en-US" sz="3200" dirty="0" smtClean="0"/>
              <a:t>設計（</a:t>
            </a:r>
            <a:r>
              <a:rPr lang="en-US" altLang="ja-JP" sz="3200" dirty="0" smtClean="0"/>
              <a:t>2/2</a:t>
            </a:r>
            <a:r>
              <a:rPr lang="ja-JP" altLang="en-US" sz="3200" dirty="0" smtClean="0"/>
              <a:t>）</a:t>
            </a:r>
            <a:endParaRPr lang="en-US" sz="3200" dirty="0"/>
          </a:p>
        </p:txBody>
      </p:sp>
      <p:grpSp>
        <p:nvGrpSpPr>
          <p:cNvPr id="6" name="グループ化 5"/>
          <p:cNvGrpSpPr/>
          <p:nvPr/>
        </p:nvGrpSpPr>
        <p:grpSpPr>
          <a:xfrm>
            <a:off x="134652" y="888306"/>
            <a:ext cx="8140668" cy="4761930"/>
            <a:chOff x="134652" y="888306"/>
            <a:chExt cx="8140668" cy="4761930"/>
          </a:xfrm>
        </p:grpSpPr>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52" y="888306"/>
              <a:ext cx="8140668" cy="4761930"/>
            </a:xfrm>
            <a:prstGeom prst="rect">
              <a:avLst/>
            </a:prstGeom>
          </p:spPr>
        </p:pic>
        <p:cxnSp>
          <p:nvCxnSpPr>
            <p:cNvPr id="11" name="直線矢印コネクタ 10"/>
            <p:cNvCxnSpPr>
              <a:stCxn id="4" idx="4"/>
            </p:cNvCxnSpPr>
            <p:nvPr/>
          </p:nvCxnSpPr>
          <p:spPr>
            <a:xfrm flipH="1">
              <a:off x="2517840" y="1339120"/>
              <a:ext cx="2418" cy="3348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2394258" y="1087120"/>
              <a:ext cx="252000" cy="25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正方形/長方形 4"/>
            <p:cNvSpPr/>
            <p:nvPr/>
          </p:nvSpPr>
          <p:spPr>
            <a:xfrm>
              <a:off x="1554480" y="1604526"/>
              <a:ext cx="1944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手</a:t>
              </a:r>
              <a:r>
                <a:rPr lang="ja-JP" altLang="en-US" sz="2000" dirty="0" smtClean="0">
                  <a:solidFill>
                    <a:schemeClr val="tx1"/>
                  </a:solidFill>
                  <a:latin typeface="+mn-ea"/>
                </a:rPr>
                <a:t>の</a:t>
              </a:r>
              <a:r>
                <a:rPr lang="ja-JP" altLang="en-US" sz="2000" dirty="0">
                  <a:solidFill>
                    <a:schemeClr val="tx1"/>
                  </a:solidFill>
                  <a:latin typeface="+mn-ea"/>
                </a:rPr>
                <a:t>動</a:t>
              </a:r>
              <a:r>
                <a:rPr lang="ja-JP" altLang="en-US" sz="2000" dirty="0" smtClean="0">
                  <a:solidFill>
                    <a:schemeClr val="tx1"/>
                  </a:solidFill>
                  <a:latin typeface="+mn-ea"/>
                </a:rPr>
                <a:t>きを</a:t>
              </a:r>
              <a:r>
                <a:rPr lang="ja-JP" altLang="en-US" sz="2000" dirty="0">
                  <a:solidFill>
                    <a:schemeClr val="tx1"/>
                  </a:solidFill>
                  <a:latin typeface="+mn-ea"/>
                </a:rPr>
                <a:t>検知</a:t>
              </a:r>
              <a:endParaRPr lang="en-US" sz="2000" dirty="0">
                <a:solidFill>
                  <a:schemeClr val="tx1"/>
                </a:solidFill>
                <a:latin typeface="+mn-ea"/>
              </a:endParaRPr>
            </a:p>
          </p:txBody>
        </p:sp>
        <p:sp>
          <p:nvSpPr>
            <p:cNvPr id="21" name="正方形/長方形 20"/>
            <p:cNvSpPr/>
            <p:nvPr/>
          </p:nvSpPr>
          <p:spPr>
            <a:xfrm>
              <a:off x="1010920" y="2183646"/>
              <a:ext cx="3024000" cy="36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センサ</a:t>
              </a:r>
              <a:r>
                <a:rPr lang="ja-JP" altLang="en-US" sz="2000" dirty="0" smtClean="0">
                  <a:solidFill>
                    <a:schemeClr val="tx1"/>
                  </a:solidFill>
                  <a:latin typeface="+mn-ea"/>
                </a:rPr>
                <a:t>ーの</a:t>
              </a:r>
              <a:r>
                <a:rPr lang="ja-JP" altLang="en-US" sz="2000" dirty="0">
                  <a:solidFill>
                    <a:schemeClr val="tx1"/>
                  </a:solidFill>
                  <a:latin typeface="+mn-ea"/>
                </a:rPr>
                <a:t>値</a:t>
              </a:r>
              <a:r>
                <a:rPr lang="ja-JP" altLang="en-US" sz="2000" dirty="0" smtClean="0">
                  <a:solidFill>
                    <a:schemeClr val="tx1"/>
                  </a:solidFill>
                  <a:latin typeface="+mn-ea"/>
                </a:rPr>
                <a:t>をＰＣに送る</a:t>
              </a:r>
              <a:endParaRPr lang="en-US" sz="2000" dirty="0">
                <a:solidFill>
                  <a:schemeClr val="tx1"/>
                </a:solidFill>
                <a:latin typeface="+mn-ea"/>
              </a:endParaRPr>
            </a:p>
          </p:txBody>
        </p:sp>
        <p:sp>
          <p:nvSpPr>
            <p:cNvPr id="22" name="正方形/長方形 21"/>
            <p:cNvSpPr/>
            <p:nvPr/>
          </p:nvSpPr>
          <p:spPr>
            <a:xfrm>
              <a:off x="1021080" y="2793246"/>
              <a:ext cx="2988000" cy="72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カーソル移動と</a:t>
              </a:r>
              <a:r>
                <a:rPr lang="ja-JP" altLang="en-US" sz="2000" dirty="0">
                  <a:solidFill>
                    <a:schemeClr val="tx1"/>
                  </a:solidFill>
                  <a:latin typeface="+mn-ea"/>
                </a:rPr>
                <a:t>ページ</a:t>
              </a:r>
              <a:r>
                <a:rPr lang="ja-JP" altLang="en-US" sz="2000" dirty="0" smtClean="0">
                  <a:solidFill>
                    <a:schemeClr val="tx1"/>
                  </a:solidFill>
                  <a:latin typeface="+mn-ea"/>
                </a:rPr>
                <a:t>の進みを決める</a:t>
              </a:r>
              <a:endParaRPr lang="en-US" sz="2000" dirty="0">
                <a:solidFill>
                  <a:schemeClr val="tx1"/>
                </a:solidFill>
                <a:latin typeface="+mn-ea"/>
              </a:endParaRPr>
            </a:p>
          </p:txBody>
        </p:sp>
        <p:sp>
          <p:nvSpPr>
            <p:cNvPr id="23" name="正方形/長方形 22"/>
            <p:cNvSpPr/>
            <p:nvPr/>
          </p:nvSpPr>
          <p:spPr>
            <a:xfrm>
              <a:off x="980440" y="3778766"/>
              <a:ext cx="3096000" cy="68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実際にカーソルを動かす、</a:t>
              </a:r>
              <a:endParaRPr lang="en-US" altLang="ja-JP" sz="2000" dirty="0" smtClean="0">
                <a:solidFill>
                  <a:schemeClr val="tx1"/>
                </a:solidFill>
                <a:latin typeface="+mn-ea"/>
              </a:endParaRPr>
            </a:p>
            <a:p>
              <a:pPr algn="ctr"/>
              <a:r>
                <a:rPr lang="ja-JP" altLang="en-US" sz="2000" dirty="0" smtClean="0">
                  <a:solidFill>
                    <a:schemeClr val="tx1"/>
                  </a:solidFill>
                  <a:latin typeface="+mn-ea"/>
                </a:rPr>
                <a:t>ページを進める</a:t>
              </a:r>
              <a:endParaRPr lang="en-US" sz="2000" dirty="0">
                <a:solidFill>
                  <a:schemeClr val="tx1"/>
                </a:solidFill>
                <a:latin typeface="+mn-ea"/>
              </a:endParaRPr>
            </a:p>
          </p:txBody>
        </p:sp>
        <p:sp>
          <p:nvSpPr>
            <p:cNvPr id="24" name="円/楕円 23"/>
            <p:cNvSpPr/>
            <p:nvPr/>
          </p:nvSpPr>
          <p:spPr>
            <a:xfrm>
              <a:off x="2394258" y="4693920"/>
              <a:ext cx="252000" cy="25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正方形/長方形 32"/>
            <p:cNvSpPr/>
            <p:nvPr/>
          </p:nvSpPr>
          <p:spPr>
            <a:xfrm>
              <a:off x="5171440" y="1599446"/>
              <a:ext cx="1260000" cy="360000"/>
            </a:xfrm>
            <a:prstGeom prst="rect">
              <a:avLst/>
            </a:prstGeom>
            <a:solidFill>
              <a:schemeClr val="bg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センサ</a:t>
              </a:r>
              <a:r>
                <a:rPr lang="ja-JP" altLang="en-US" sz="2000" dirty="0" smtClean="0">
                  <a:solidFill>
                    <a:schemeClr val="tx1"/>
                  </a:solidFill>
                  <a:latin typeface="+mn-ea"/>
                </a:rPr>
                <a:t>ー</a:t>
              </a:r>
              <a:endParaRPr lang="en-US" sz="2000" dirty="0">
                <a:solidFill>
                  <a:schemeClr val="tx1"/>
                </a:solidFill>
                <a:latin typeface="+mn-ea"/>
              </a:endParaRPr>
            </a:p>
          </p:txBody>
        </p:sp>
        <p:sp>
          <p:nvSpPr>
            <p:cNvPr id="34" name="正方形/長方形 33"/>
            <p:cNvSpPr/>
            <p:nvPr/>
          </p:nvSpPr>
          <p:spPr>
            <a:xfrm>
              <a:off x="5181600" y="2234446"/>
              <a:ext cx="1260000" cy="360000"/>
            </a:xfrm>
            <a:prstGeom prst="rect">
              <a:avLst/>
            </a:prstGeom>
            <a:solidFill>
              <a:schemeClr val="bg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無線通信</a:t>
              </a:r>
              <a:endParaRPr lang="en-US" sz="2000" dirty="0">
                <a:solidFill>
                  <a:schemeClr val="tx1"/>
                </a:solidFill>
                <a:latin typeface="+mn-ea"/>
              </a:endParaRPr>
            </a:p>
          </p:txBody>
        </p:sp>
        <p:sp>
          <p:nvSpPr>
            <p:cNvPr id="35" name="正方形/長方形 34"/>
            <p:cNvSpPr/>
            <p:nvPr/>
          </p:nvSpPr>
          <p:spPr>
            <a:xfrm>
              <a:off x="5181600" y="2935486"/>
              <a:ext cx="1476000" cy="360000"/>
            </a:xfrm>
            <a:prstGeom prst="rect">
              <a:avLst/>
            </a:prstGeom>
            <a:solidFill>
              <a:schemeClr val="bg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データ処理</a:t>
              </a:r>
              <a:endParaRPr lang="en-US" sz="2000" dirty="0">
                <a:solidFill>
                  <a:schemeClr val="tx1"/>
                </a:solidFill>
                <a:latin typeface="+mn-ea"/>
              </a:endParaRPr>
            </a:p>
          </p:txBody>
        </p:sp>
        <p:sp>
          <p:nvSpPr>
            <p:cNvPr id="37" name="正方形/長方形 36"/>
            <p:cNvSpPr/>
            <p:nvPr/>
          </p:nvSpPr>
          <p:spPr>
            <a:xfrm>
              <a:off x="5181599" y="3857649"/>
              <a:ext cx="1601165" cy="377637"/>
            </a:xfrm>
            <a:prstGeom prst="rect">
              <a:avLst/>
            </a:prstGeom>
            <a:solidFill>
              <a:schemeClr val="bg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latin typeface="+mn-ea"/>
                </a:rPr>
                <a:t>コントロール</a:t>
              </a:r>
              <a:r>
                <a:rPr lang="en-US" altLang="zh-CN" sz="2000" dirty="0" smtClean="0">
                  <a:solidFill>
                    <a:schemeClr val="tx1"/>
                  </a:solidFill>
                  <a:latin typeface="+mn-ea"/>
                </a:rPr>
                <a:t>API</a:t>
              </a:r>
              <a:endParaRPr lang="en-US" sz="2000" dirty="0">
                <a:solidFill>
                  <a:schemeClr val="tx1"/>
                </a:solidFill>
                <a:latin typeface="+mn-ea"/>
              </a:endParaRPr>
            </a:p>
          </p:txBody>
        </p:sp>
        <p:cxnSp>
          <p:nvCxnSpPr>
            <p:cNvPr id="14" name="直線矢印コネクタ 13"/>
            <p:cNvCxnSpPr/>
            <p:nvPr/>
          </p:nvCxnSpPr>
          <p:spPr>
            <a:xfrm rot="60000" flipV="1">
              <a:off x="4161520" y="1757680"/>
              <a:ext cx="908320" cy="2032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rot="60000" flipV="1">
              <a:off x="4171680" y="2346960"/>
              <a:ext cx="908320" cy="2032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rot="60000" flipV="1">
              <a:off x="4171680" y="3083560"/>
              <a:ext cx="908320" cy="2032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rot="60000" flipV="1">
              <a:off x="4161520" y="4038600"/>
              <a:ext cx="908320" cy="20320"/>
            </a:xfrm>
            <a:prstGeom prst="straightConnector1">
              <a:avLst/>
            </a:prstGeom>
            <a:ln w="317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639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750"/>
                                        <p:tgtEl>
                                          <p:spTgt spid="43"/>
                                        </p:tgtEl>
                                      </p:cBhvr>
                                    </p:animEffect>
                                  </p:childTnLst>
                                </p:cTn>
                              </p:par>
                            </p:childTnLst>
                          </p:cTn>
                        </p:par>
                        <p:par>
                          <p:cTn id="8" fill="hold">
                            <p:stCondLst>
                              <p:cond delay="750"/>
                            </p:stCondLst>
                            <p:childTnLst>
                              <p:par>
                                <p:cTn id="9" presetID="3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675" decel="100000" fill="hold"/>
                                        <p:tgtEl>
                                          <p:spTgt spid="6"/>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43"/>
                                        </p:tgtEl>
                                      </p:cBhvr>
                                    </p:animEffect>
                                    <p:set>
                                      <p:cBhvr>
                                        <p:cTn id="19" dur="1" fill="hold">
                                          <p:stCondLst>
                                            <p:cond delay="499"/>
                                          </p:stCondLst>
                                        </p:cTn>
                                        <p:tgtEl>
                                          <p:spTgt spid="43"/>
                                        </p:tgtEl>
                                        <p:attrNameLst>
                                          <p:attrName>style.visibility</p:attrName>
                                        </p:attrNameLst>
                                      </p:cBhvr>
                                      <p:to>
                                        <p:strVal val="hidden"/>
                                      </p:to>
                                    </p:set>
                                  </p:childTnLst>
                                </p:cTn>
                              </p:par>
                              <p:par>
                                <p:cTn id="20" presetID="30" presetClass="exit" presetSubtype="0" fill="hold" nodeType="withEffect">
                                  <p:stCondLst>
                                    <p:cond delay="0"/>
                                  </p:stCondLst>
                                  <p:childTnLst>
                                    <p:animEffect transition="out" filter="fade">
                                      <p:cBhvr>
                                        <p:cTn id="21" dur="600" accel="100000">
                                          <p:stCondLst>
                                            <p:cond delay="150"/>
                                          </p:stCondLst>
                                        </p:cTn>
                                        <p:tgtEl>
                                          <p:spTgt spid="6"/>
                                        </p:tgtEl>
                                      </p:cBhvr>
                                    </p:animEffect>
                                    <p:anim calcmode="lin" valueType="num">
                                      <p:cBhvr>
                                        <p:cTn id="22" dur="600" accel="100000">
                                          <p:stCondLst>
                                            <p:cond delay="150"/>
                                          </p:stCondLst>
                                        </p:cTn>
                                        <p:tgtEl>
                                          <p:spTgt spid="6"/>
                                        </p:tgtEl>
                                        <p:attrNameLst>
                                          <p:attrName>style.rotation</p:attrName>
                                        </p:attrNameLst>
                                      </p:cBhvr>
                                      <p:tavLst>
                                        <p:tav tm="0">
                                          <p:val>
                                            <p:fltVal val="0"/>
                                          </p:val>
                                        </p:tav>
                                        <p:tav tm="100000">
                                          <p:val>
                                            <p:fltVal val="-90"/>
                                          </p:val>
                                        </p:tav>
                                      </p:tavLst>
                                    </p:anim>
                                    <p:anim calcmode="lin" valueType="num">
                                      <p:cBhvr>
                                        <p:cTn id="23" dur="150" decel="100000"/>
                                        <p:tgtEl>
                                          <p:spTgt spid="6"/>
                                        </p:tgtEl>
                                        <p:attrNameLst>
                                          <p:attrName>ppt_x</p:attrName>
                                        </p:attrNameLst>
                                      </p:cBhvr>
                                      <p:tavLst>
                                        <p:tav tm="0">
                                          <p:val>
                                            <p:strVal val="ppt_x"/>
                                          </p:val>
                                        </p:tav>
                                        <p:tav tm="100000">
                                          <p:val>
                                            <p:strVal val="ppt_x-0.05"/>
                                          </p:val>
                                        </p:tav>
                                      </p:tavLst>
                                    </p:anim>
                                    <p:anim calcmode="lin" valueType="num">
                                      <p:cBhvr>
                                        <p:cTn id="24" dur="150" decel="100000"/>
                                        <p:tgtEl>
                                          <p:spTgt spid="6"/>
                                        </p:tgtEl>
                                        <p:attrNameLst>
                                          <p:attrName>ppt_y</p:attrName>
                                        </p:attrNameLst>
                                      </p:cBhvr>
                                      <p:tavLst>
                                        <p:tav tm="0">
                                          <p:val>
                                            <p:strVal val="ppt_y"/>
                                          </p:val>
                                        </p:tav>
                                        <p:tav tm="100000">
                                          <p:val>
                                            <p:strVal val="ppt_y+0.1"/>
                                          </p:val>
                                        </p:tav>
                                      </p:tavLst>
                                    </p:anim>
                                    <p:anim calcmode="lin" valueType="num">
                                      <p:cBhvr>
                                        <p:cTn id="25" dur="600" accel="100000">
                                          <p:stCondLst>
                                            <p:cond delay="150"/>
                                          </p:stCondLst>
                                        </p:cTn>
                                        <p:tgtEl>
                                          <p:spTgt spid="6"/>
                                        </p:tgtEl>
                                        <p:attrNameLst>
                                          <p:attrName>ppt_x</p:attrName>
                                        </p:attrNameLst>
                                      </p:cBhvr>
                                      <p:tavLst>
                                        <p:tav tm="0">
                                          <p:val>
                                            <p:strVal val="ppt_x"/>
                                          </p:val>
                                        </p:tav>
                                        <p:tav tm="100000">
                                          <p:val>
                                            <p:strVal val="ppt_x+0.4+0.05"/>
                                          </p:val>
                                        </p:tav>
                                      </p:tavLst>
                                    </p:anim>
                                    <p:anim calcmode="lin" valueType="num">
                                      <p:cBhvr>
                                        <p:cTn id="26" dur="600" accel="100000">
                                          <p:stCondLst>
                                            <p:cond delay="150"/>
                                          </p:stCondLst>
                                        </p:cTn>
                                        <p:tgtEl>
                                          <p:spTgt spid="6"/>
                                        </p:tgtEl>
                                        <p:attrNameLst>
                                          <p:attrName>ppt_y</p:attrName>
                                        </p:attrNameLst>
                                      </p:cBhvr>
                                      <p:tavLst>
                                        <p:tav tm="0">
                                          <p:val>
                                            <p:strVal val="ppt_y"/>
                                          </p:val>
                                        </p:tav>
                                        <p:tav tm="100000">
                                          <p:val>
                                            <p:strVal val="ppt_y-0.4-0.1"/>
                                          </p:val>
                                        </p:tav>
                                      </p:tavLst>
                                    </p:anim>
                                    <p:set>
                                      <p:cBhvr>
                                        <p:cTn id="27" dur="1" fill="hold">
                                          <p:stCondLst>
                                            <p:cond delay="7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6573</TotalTime>
  <Words>2653</Words>
  <Application>Microsoft Office PowerPoint</Application>
  <PresentationFormat>画面に合わせる (4:3)</PresentationFormat>
  <Paragraphs>597</Paragraphs>
  <Slides>32</Slides>
  <Notes>30</Notes>
  <HiddenSlides>15</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32</vt:i4>
      </vt:variant>
    </vt:vector>
  </HeadingPairs>
  <TitlesOfParts>
    <vt:vector size="44" baseType="lpstr">
      <vt:lpstr>DotumChe</vt:lpstr>
      <vt:lpstr>HGP創英角ﾎﾟｯﾌﾟ体</vt:lpstr>
      <vt:lpstr>Microsoft YaHei</vt:lpstr>
      <vt:lpstr>ＭＳ Ｐゴシック</vt:lpstr>
      <vt:lpstr>新細明體</vt:lpstr>
      <vt:lpstr>宋体</vt:lpstr>
      <vt:lpstr>Arial</vt:lpstr>
      <vt:lpstr>Calibri</vt:lpstr>
      <vt:lpstr>Calibri Light</vt:lpstr>
      <vt:lpstr>Cambria Math</vt:lpstr>
      <vt:lpstr>Rod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jie wang</dc:creator>
  <cp:lastModifiedBy>jie wang</cp:lastModifiedBy>
  <cp:revision>351</cp:revision>
  <dcterms:created xsi:type="dcterms:W3CDTF">2015-02-12T12:34:22Z</dcterms:created>
  <dcterms:modified xsi:type="dcterms:W3CDTF">2015-05-12T15:23:17Z</dcterms:modified>
</cp:coreProperties>
</file>